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715000" type="screen16x10"/>
  <p:notesSz cx="6858000" cy="9144000"/>
  <p:embeddedFontLst>
    <p:embeddedFont>
      <p:font typeface="Livvic" pitchFamily="2" charset="0"/>
      <p:regular r:id="rId64"/>
    </p:embeddedFont>
    <p:embeddedFont>
      <p:font typeface="Montserrat" panose="00000500000000000000" pitchFamily="2" charset="0"/>
      <p:regular r:id="rId65"/>
      <p:bold r:id="rId66"/>
      <p:italic r:id="rId67"/>
      <p:boldItalic r:id="rId68"/>
    </p:embeddedFont>
    <p:embeddedFont>
      <p:font typeface="Playfair Display" panose="00000500000000000000" pitchFamily="2" charset="0"/>
      <p:regular r:id="rId69"/>
      <p:bold r:id="rId70"/>
      <p:italic r:id="rId71"/>
      <p:boldItalic r:id="rId72"/>
    </p:embeddedFont>
    <p:embeddedFont>
      <p:font typeface="Playfair Display SemiBold" panose="020B0604020202020204" charset="0"/>
      <p:regular r:id="rId73"/>
      <p:bold r:id="rId74"/>
      <p:italic r:id="rId75"/>
      <p:boldItalic r:id="rId76"/>
    </p:embeddedFont>
    <p:embeddedFont>
      <p:font typeface="Roboto Condensed Light" panose="02000000000000000000" pitchFamily="2" charset="0"/>
      <p:regular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56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3BF0BF-96F8-4D0D-A22D-3F0F6A7F4B16}">
  <a:tblStyle styleId="{E33BF0BF-96F8-4D0D-A22D-3F0F6A7F4B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1120" y="48"/>
      </p:cViewPr>
      <p:guideLst>
        <p:guide pos="2567"/>
        <p:guide orient="horz" pos="18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14c4a146a_0_3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14c4a146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found working hours per week is an important variable as well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014c4a146a_0_1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014c4a146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a64ec8688_0_1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a64ec86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fa6b3fb67a_0_5: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fa6b3fb6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c3524786b_0_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c352478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a64ec8688_0_1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a64ec86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fa64ec8688_0_24: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fa64ec868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fa64ec8688_0_3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fa64ec868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c3524786b_0_10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c3524786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fa64ec8688_0_4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fa64ec868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be2a4d16e_0_248: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be2a4d16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a64ec8688_0_48: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a64ec868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a64ec8688_0_5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fa64ec868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c3524786b_0_113: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fc3524786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c3524786b_0_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c3524786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fc3524786b_0_14: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fc3524786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a64ec8688_0_3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a64ec868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c3524786b_0_33: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fc3524786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c3524786b_0_4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fc3524786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fc3524786b_0_6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fc3524786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c3524786b_0_7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c3524786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14c4a146a_0_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14c4a14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c3524786b_0_6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c3524786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c3524786b_0_78: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fc3524786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fc3524786b_0_24: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fc3524786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a64ec8688_0_64: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fa64ec868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64ec8688_0_77: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fa64ec868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fa64ec8688_0_83: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fa64ec868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fa64ec8688_0_89: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fa64ec868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fa64ec8688_0_10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fa64ec868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fa64ec8688_0_107: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fa64ec868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a64ec8688_0_113: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fa64ec868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14c4a146a_0_1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14c4a146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014c4a146a_2_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014c4a146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014c4a146a_0_54: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014c4a146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014e822fc5_1_5: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014e822fc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14e822fc5_1_19: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14e822fc5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14e822fc5_1_0: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14e822fc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014e822fc5_1_25: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014e822fc5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auc score!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014e822fc5_1_35: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014e822fc5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0173221dd0_0_5: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0173221dd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014e822fc5_1_55: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014e822fc5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014e822fc5_1_70: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014e822fc5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14c4a146a_0_2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014c4a146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014e822fc5_1_40: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014e822fc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0173221dd0_0_12: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0173221dd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014e822fc5_1_60: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014e822fc5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14e822fc5_1_74: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14e822fc5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14e822fc5_1_92: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14e822fc5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0173221dd0_0_24: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0173221dd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014e822fc5_1_65: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014e822fc5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14e822fc5_1_78: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14e822fc5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014e822fc5_1_50: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014e822fc5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014e822fc5_1_99: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014e822fc5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14c4a146a_0_2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14c4a146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014e822fc5_1_105: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014e822fc5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fa6eb990c8_0_0:notes"/>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fa6eb990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14c4a146a_0_3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014c4a146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14c4a146a_0_4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14c4a14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14c4a146a_0_47: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14c4a146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will be talking about our findings and insights in numeric variables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0300" y="0"/>
            <a:ext cx="5244000" cy="57150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0" name="Google Shape;10;p2"/>
          <p:cNvSpPr txBox="1">
            <a:spLocks noGrp="1"/>
          </p:cNvSpPr>
          <p:nvPr>
            <p:ph type="ctrTitle"/>
          </p:nvPr>
        </p:nvSpPr>
        <p:spPr>
          <a:xfrm>
            <a:off x="4572000" y="1480167"/>
            <a:ext cx="3900600" cy="1757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1pPr>
            <a:lvl2pPr lvl="1"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2pPr>
            <a:lvl3pPr lvl="2"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3pPr>
            <a:lvl4pPr lvl="3"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4pPr>
            <a:lvl5pPr lvl="4"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5pPr>
            <a:lvl6pPr lvl="5"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6pPr>
            <a:lvl7pPr lvl="6"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7pPr>
            <a:lvl8pPr lvl="7"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8pPr>
            <a:lvl9pPr lvl="8"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9pPr>
          </a:lstStyle>
          <a:p>
            <a:endParaRPr/>
          </a:p>
        </p:txBody>
      </p:sp>
      <p:sp>
        <p:nvSpPr>
          <p:cNvPr id="11" name="Google Shape;11;p2"/>
          <p:cNvSpPr txBox="1">
            <a:spLocks noGrp="1"/>
          </p:cNvSpPr>
          <p:nvPr>
            <p:ph type="subTitle" idx="1"/>
          </p:nvPr>
        </p:nvSpPr>
        <p:spPr>
          <a:xfrm>
            <a:off x="4572000" y="3237833"/>
            <a:ext cx="3904500" cy="57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67500" y="1652361"/>
            <a:ext cx="7809000" cy="1628400"/>
          </a:xfrm>
          <a:prstGeom prst="rect">
            <a:avLst/>
          </a:prstGeom>
        </p:spPr>
        <p:txBody>
          <a:bodyPr spcFirstLastPara="1" wrap="square" lIns="91425" tIns="91425" rIns="91425" bIns="91425" anchor="b" anchorCtr="0">
            <a:noAutofit/>
          </a:bodyPr>
          <a:lstStyle>
            <a:lvl1pPr lvl="0" algn="ctr">
              <a:spcBef>
                <a:spcPts val="0"/>
              </a:spcBef>
              <a:spcAft>
                <a:spcPts val="0"/>
              </a:spcAft>
              <a:buSzPts val="7500"/>
              <a:buFont typeface="Playfair Display"/>
              <a:buNone/>
              <a:defRPr sz="7500">
                <a:solidFill>
                  <a:srgbClr val="FFFFFF"/>
                </a:solidFill>
                <a:latin typeface="Playfair Display"/>
                <a:ea typeface="Playfair Display"/>
                <a:cs typeface="Playfair Display"/>
                <a:sym typeface="Playfair Display"/>
              </a:defRPr>
            </a:lvl1pPr>
            <a:lvl2pPr lvl="1" algn="ctr">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algn="ctr">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algn="ctr">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algn="ctr">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algn="ctr">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algn="ctr">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algn="ctr">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algn="ctr">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46" name="Google Shape;46;p11"/>
          <p:cNvSpPr txBox="1">
            <a:spLocks noGrp="1"/>
          </p:cNvSpPr>
          <p:nvPr>
            <p:ph type="subTitle" idx="1"/>
          </p:nvPr>
        </p:nvSpPr>
        <p:spPr>
          <a:xfrm>
            <a:off x="685800" y="3391250"/>
            <a:ext cx="7809000" cy="67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A6BFA5"/>
              </a:buClr>
              <a:buSzPts val="1400"/>
              <a:buFont typeface="Montserrat"/>
              <a:buNone/>
              <a:defRPr sz="1400">
                <a:solidFill>
                  <a:srgbClr val="FFFFFF"/>
                </a:solidFill>
                <a:latin typeface="Montserrat"/>
                <a:ea typeface="Montserrat"/>
                <a:cs typeface="Montserrat"/>
                <a:sym typeface="Montserrat"/>
              </a:defRPr>
            </a:lvl1pPr>
            <a:lvl2pPr lvl="1" algn="ctr">
              <a:spcBef>
                <a:spcPts val="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2pPr>
            <a:lvl3pPr lvl="2"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3pPr>
            <a:lvl4pPr lvl="3"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4pPr>
            <a:lvl5pPr lvl="4"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5pPr>
            <a:lvl6pPr lvl="5"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6pPr>
            <a:lvl7pPr lvl="6"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7pPr>
            <a:lvl8pPr lvl="7" algn="ctr">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8pPr>
            <a:lvl9pPr lvl="8" algn="ctr">
              <a:spcBef>
                <a:spcPts val="1600"/>
              </a:spcBef>
              <a:spcAft>
                <a:spcPts val="1600"/>
              </a:spcAft>
              <a:buClr>
                <a:srgbClr val="A6BFA5"/>
              </a:buClr>
              <a:buSzPts val="1400"/>
              <a:buFont typeface="Montserrat"/>
              <a:buNone/>
              <a:defRPr>
                <a:solidFill>
                  <a:srgbClr val="A6BFA5"/>
                </a:solidFill>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ercenteges">
  <p:cSld name="CUSTOM_23">
    <p:spTree>
      <p:nvGrpSpPr>
        <p:cNvPr id="1" name="Shape 48"/>
        <p:cNvGrpSpPr/>
        <p:nvPr/>
      </p:nvGrpSpPr>
      <p:grpSpPr>
        <a:xfrm>
          <a:off x="0" y="0"/>
          <a:ext cx="0" cy="0"/>
          <a:chOff x="0" y="0"/>
          <a:chExt cx="0" cy="0"/>
        </a:xfrm>
      </p:grpSpPr>
      <p:sp>
        <p:nvSpPr>
          <p:cNvPr id="49" name="Google Shape;49;p13"/>
          <p:cNvSpPr/>
          <p:nvPr/>
        </p:nvSpPr>
        <p:spPr>
          <a:xfrm>
            <a:off x="2275" y="-7111"/>
            <a:ext cx="3230400" cy="571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p:nvPr/>
        </p:nvSpPr>
        <p:spPr>
          <a:xfrm>
            <a:off x="5896500" y="-7111"/>
            <a:ext cx="3230400" cy="571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p:nvPr/>
        </p:nvSpPr>
        <p:spPr>
          <a:xfrm>
            <a:off x="663325" y="635000"/>
            <a:ext cx="7809000" cy="444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p:nvPr/>
        </p:nvSpPr>
        <p:spPr>
          <a:xfrm>
            <a:off x="1494850" y="635000"/>
            <a:ext cx="6470700" cy="444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667500" y="973667"/>
            <a:ext cx="7809000" cy="4959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2500" b="1"/>
            </a:lvl1pPr>
            <a:lvl2pPr lvl="1" algn="ctr">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algn="ctr">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algn="ctr">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algn="ctr">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algn="ctr">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algn="ctr">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algn="ctr">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algn="ctr">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title" idx="2" hasCustomPrompt="1"/>
          </p:nvPr>
        </p:nvSpPr>
        <p:spPr>
          <a:xfrm>
            <a:off x="1493150" y="2348028"/>
            <a:ext cx="2964000" cy="162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9pPr>
          </a:lstStyle>
          <a:p>
            <a:r>
              <a:t>xx%</a:t>
            </a:r>
          </a:p>
        </p:txBody>
      </p:sp>
      <p:sp>
        <p:nvSpPr>
          <p:cNvPr id="55" name="Google Shape;55;p13"/>
          <p:cNvSpPr txBox="1">
            <a:spLocks noGrp="1"/>
          </p:cNvSpPr>
          <p:nvPr>
            <p:ph type="subTitle" idx="1"/>
          </p:nvPr>
        </p:nvSpPr>
        <p:spPr>
          <a:xfrm>
            <a:off x="1493300" y="3913306"/>
            <a:ext cx="2964000" cy="5937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56" name="Google Shape;56;p13"/>
          <p:cNvSpPr txBox="1">
            <a:spLocks noGrp="1"/>
          </p:cNvSpPr>
          <p:nvPr>
            <p:ph type="title" idx="3" hasCustomPrompt="1"/>
          </p:nvPr>
        </p:nvSpPr>
        <p:spPr>
          <a:xfrm>
            <a:off x="4686675" y="2348028"/>
            <a:ext cx="2964000" cy="162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9pPr>
          </a:lstStyle>
          <a:p>
            <a:r>
              <a:t>xx%</a:t>
            </a:r>
          </a:p>
        </p:txBody>
      </p:sp>
      <p:sp>
        <p:nvSpPr>
          <p:cNvPr id="57" name="Google Shape;57;p13"/>
          <p:cNvSpPr txBox="1">
            <a:spLocks noGrp="1"/>
          </p:cNvSpPr>
          <p:nvPr>
            <p:ph type="subTitle" idx="4"/>
          </p:nvPr>
        </p:nvSpPr>
        <p:spPr>
          <a:xfrm>
            <a:off x="4686825" y="3913306"/>
            <a:ext cx="2964000" cy="59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_1">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5226600" y="3198334"/>
            <a:ext cx="2990100" cy="4524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Montserrat"/>
              <a:buNone/>
              <a:defRPr sz="1400">
                <a:latin typeface="Playfair Display SemiBold"/>
                <a:ea typeface="Playfair Display SemiBold"/>
                <a:cs typeface="Playfair Display SemiBold"/>
                <a:sym typeface="Playfair Display SemiBold"/>
              </a:defRPr>
            </a:lvl1pPr>
            <a:lvl2pPr lvl="1">
              <a:spcBef>
                <a:spcPts val="0"/>
              </a:spcBef>
              <a:spcAft>
                <a:spcPts val="0"/>
              </a:spcAft>
              <a:buSzPts val="1400"/>
              <a:buFont typeface="Montserrat"/>
              <a:buNone/>
              <a:defRPr sz="1400" b="1">
                <a:latin typeface="Montserrat"/>
                <a:ea typeface="Montserrat"/>
                <a:cs typeface="Montserrat"/>
                <a:sym typeface="Montserrat"/>
              </a:defRPr>
            </a:lvl2pPr>
            <a:lvl3pPr lvl="2">
              <a:spcBef>
                <a:spcPts val="0"/>
              </a:spcBef>
              <a:spcAft>
                <a:spcPts val="0"/>
              </a:spcAft>
              <a:buSzPts val="1400"/>
              <a:buFont typeface="Montserrat"/>
              <a:buNone/>
              <a:defRPr sz="1400" b="1">
                <a:latin typeface="Montserrat"/>
                <a:ea typeface="Montserrat"/>
                <a:cs typeface="Montserrat"/>
                <a:sym typeface="Montserrat"/>
              </a:defRPr>
            </a:lvl3pPr>
            <a:lvl4pPr lvl="3">
              <a:spcBef>
                <a:spcPts val="0"/>
              </a:spcBef>
              <a:spcAft>
                <a:spcPts val="0"/>
              </a:spcAft>
              <a:buSzPts val="1400"/>
              <a:buFont typeface="Montserrat"/>
              <a:buNone/>
              <a:defRPr sz="1400" b="1">
                <a:latin typeface="Montserrat"/>
                <a:ea typeface="Montserrat"/>
                <a:cs typeface="Montserrat"/>
                <a:sym typeface="Montserrat"/>
              </a:defRPr>
            </a:lvl4pPr>
            <a:lvl5pPr lvl="4">
              <a:spcBef>
                <a:spcPts val="0"/>
              </a:spcBef>
              <a:spcAft>
                <a:spcPts val="0"/>
              </a:spcAft>
              <a:buSzPts val="1400"/>
              <a:buFont typeface="Montserrat"/>
              <a:buNone/>
              <a:defRPr sz="1400" b="1">
                <a:latin typeface="Montserrat"/>
                <a:ea typeface="Montserrat"/>
                <a:cs typeface="Montserrat"/>
                <a:sym typeface="Montserrat"/>
              </a:defRPr>
            </a:lvl5pPr>
            <a:lvl6pPr lvl="5">
              <a:spcBef>
                <a:spcPts val="0"/>
              </a:spcBef>
              <a:spcAft>
                <a:spcPts val="0"/>
              </a:spcAft>
              <a:buSzPts val="1400"/>
              <a:buFont typeface="Montserrat"/>
              <a:buNone/>
              <a:defRPr sz="1400" b="1">
                <a:latin typeface="Montserrat"/>
                <a:ea typeface="Montserrat"/>
                <a:cs typeface="Montserrat"/>
                <a:sym typeface="Montserrat"/>
              </a:defRPr>
            </a:lvl6pPr>
            <a:lvl7pPr lvl="6">
              <a:spcBef>
                <a:spcPts val="0"/>
              </a:spcBef>
              <a:spcAft>
                <a:spcPts val="0"/>
              </a:spcAft>
              <a:buSzPts val="1400"/>
              <a:buFont typeface="Montserrat"/>
              <a:buNone/>
              <a:defRPr sz="1400" b="1">
                <a:latin typeface="Montserrat"/>
                <a:ea typeface="Montserrat"/>
                <a:cs typeface="Montserrat"/>
                <a:sym typeface="Montserrat"/>
              </a:defRPr>
            </a:lvl7pPr>
            <a:lvl8pPr lvl="7">
              <a:spcBef>
                <a:spcPts val="0"/>
              </a:spcBef>
              <a:spcAft>
                <a:spcPts val="0"/>
              </a:spcAft>
              <a:buSzPts val="1400"/>
              <a:buFont typeface="Montserrat"/>
              <a:buNone/>
              <a:defRPr sz="1400" b="1">
                <a:latin typeface="Montserrat"/>
                <a:ea typeface="Montserrat"/>
                <a:cs typeface="Montserrat"/>
                <a:sym typeface="Montserrat"/>
              </a:defRPr>
            </a:lvl8pPr>
            <a:lvl9pPr lvl="8">
              <a:spcBef>
                <a:spcPts val="0"/>
              </a:spcBef>
              <a:spcAft>
                <a:spcPts val="0"/>
              </a:spcAft>
              <a:buSzPts val="1400"/>
              <a:buFont typeface="Montserrat"/>
              <a:buNone/>
              <a:defRPr sz="1400" b="1">
                <a:latin typeface="Montserrat"/>
                <a:ea typeface="Montserrat"/>
                <a:cs typeface="Montserrat"/>
                <a:sym typeface="Montserrat"/>
              </a:defRPr>
            </a:lvl9pPr>
          </a:lstStyle>
          <a:p>
            <a:endParaRPr/>
          </a:p>
        </p:txBody>
      </p:sp>
      <p:sp>
        <p:nvSpPr>
          <p:cNvPr id="60" name="Google Shape;60;p14"/>
          <p:cNvSpPr txBox="1">
            <a:spLocks noGrp="1"/>
          </p:cNvSpPr>
          <p:nvPr>
            <p:ph type="title" idx="2"/>
          </p:nvPr>
        </p:nvSpPr>
        <p:spPr>
          <a:xfrm>
            <a:off x="5226600" y="2101972"/>
            <a:ext cx="2990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ontserrat"/>
              <a:buNone/>
              <a:defRPr sz="1400" i="1">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p:cSld name="CUSTOM">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667500" y="965200"/>
            <a:ext cx="7809000" cy="71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63" name="Google Shape;63;p15"/>
          <p:cNvSpPr txBox="1">
            <a:spLocks noGrp="1"/>
          </p:cNvSpPr>
          <p:nvPr>
            <p:ph type="subTitle" idx="1"/>
          </p:nvPr>
        </p:nvSpPr>
        <p:spPr>
          <a:xfrm>
            <a:off x="667500" y="2021915"/>
            <a:ext cx="2314500" cy="576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64" name="Google Shape;64;p15"/>
          <p:cNvSpPr txBox="1">
            <a:spLocks noGrp="1"/>
          </p:cNvSpPr>
          <p:nvPr>
            <p:ph type="subTitle" idx="2"/>
          </p:nvPr>
        </p:nvSpPr>
        <p:spPr>
          <a:xfrm>
            <a:off x="667675" y="2882276"/>
            <a:ext cx="2314500" cy="1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5" name="Google Shape;65;p15"/>
          <p:cNvSpPr txBox="1">
            <a:spLocks noGrp="1"/>
          </p:cNvSpPr>
          <p:nvPr>
            <p:ph type="subTitle" idx="3"/>
          </p:nvPr>
        </p:nvSpPr>
        <p:spPr>
          <a:xfrm>
            <a:off x="3414747" y="2021915"/>
            <a:ext cx="2311800" cy="576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66" name="Google Shape;66;p15"/>
          <p:cNvSpPr txBox="1">
            <a:spLocks noGrp="1"/>
          </p:cNvSpPr>
          <p:nvPr>
            <p:ph type="subTitle" idx="4"/>
          </p:nvPr>
        </p:nvSpPr>
        <p:spPr>
          <a:xfrm>
            <a:off x="3414744" y="2882276"/>
            <a:ext cx="2314500" cy="1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7" name="Google Shape;67;p15"/>
          <p:cNvSpPr txBox="1">
            <a:spLocks noGrp="1"/>
          </p:cNvSpPr>
          <p:nvPr>
            <p:ph type="subTitle" idx="5"/>
          </p:nvPr>
        </p:nvSpPr>
        <p:spPr>
          <a:xfrm>
            <a:off x="6161824" y="2021915"/>
            <a:ext cx="2311800" cy="576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68" name="Google Shape;68;p15"/>
          <p:cNvSpPr txBox="1">
            <a:spLocks noGrp="1"/>
          </p:cNvSpPr>
          <p:nvPr>
            <p:ph type="subTitle" idx="6"/>
          </p:nvPr>
        </p:nvSpPr>
        <p:spPr>
          <a:xfrm>
            <a:off x="6161822" y="2882276"/>
            <a:ext cx="2314500" cy="1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9" name="Google Shape;69;p15"/>
          <p:cNvSpPr/>
          <p:nvPr/>
        </p:nvSpPr>
        <p:spPr>
          <a:xfrm>
            <a:off x="75" y="0"/>
            <a:ext cx="9144000" cy="6351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rot="10800000">
            <a:off x="100" y="5086800"/>
            <a:ext cx="9144000" cy="6282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body 2">
  <p:cSld name="CUSTOM_1">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flipH="1">
            <a:off x="667450" y="1770361"/>
            <a:ext cx="3235200" cy="133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rtl="0">
              <a:spcBef>
                <a:spcPts val="0"/>
              </a:spcBef>
              <a:spcAft>
                <a:spcPts val="0"/>
              </a:spcAft>
              <a:buSzPts val="2100"/>
              <a:buFont typeface="Montserrat"/>
              <a:buNone/>
              <a:defRPr sz="2100" b="1">
                <a:latin typeface="Montserrat"/>
                <a:ea typeface="Montserrat"/>
                <a:cs typeface="Montserrat"/>
                <a:sym typeface="Montserrat"/>
              </a:defRPr>
            </a:lvl2pPr>
            <a:lvl3pPr lvl="2" rtl="0">
              <a:spcBef>
                <a:spcPts val="0"/>
              </a:spcBef>
              <a:spcAft>
                <a:spcPts val="0"/>
              </a:spcAft>
              <a:buSzPts val="2100"/>
              <a:buFont typeface="Montserrat"/>
              <a:buNone/>
              <a:defRPr sz="2100" b="1">
                <a:latin typeface="Montserrat"/>
                <a:ea typeface="Montserrat"/>
                <a:cs typeface="Montserrat"/>
                <a:sym typeface="Montserrat"/>
              </a:defRPr>
            </a:lvl3pPr>
            <a:lvl4pPr lvl="3" rtl="0">
              <a:spcBef>
                <a:spcPts val="0"/>
              </a:spcBef>
              <a:spcAft>
                <a:spcPts val="0"/>
              </a:spcAft>
              <a:buSzPts val="2100"/>
              <a:buFont typeface="Montserrat"/>
              <a:buNone/>
              <a:defRPr sz="2100" b="1">
                <a:latin typeface="Montserrat"/>
                <a:ea typeface="Montserrat"/>
                <a:cs typeface="Montserrat"/>
                <a:sym typeface="Montserrat"/>
              </a:defRPr>
            </a:lvl4pPr>
            <a:lvl5pPr lvl="4" rtl="0">
              <a:spcBef>
                <a:spcPts val="0"/>
              </a:spcBef>
              <a:spcAft>
                <a:spcPts val="0"/>
              </a:spcAft>
              <a:buSzPts val="2100"/>
              <a:buFont typeface="Montserrat"/>
              <a:buNone/>
              <a:defRPr sz="2100" b="1">
                <a:latin typeface="Montserrat"/>
                <a:ea typeface="Montserrat"/>
                <a:cs typeface="Montserrat"/>
                <a:sym typeface="Montserrat"/>
              </a:defRPr>
            </a:lvl5pPr>
            <a:lvl6pPr lvl="5" rtl="0">
              <a:spcBef>
                <a:spcPts val="0"/>
              </a:spcBef>
              <a:spcAft>
                <a:spcPts val="0"/>
              </a:spcAft>
              <a:buSzPts val="2100"/>
              <a:buFont typeface="Montserrat"/>
              <a:buNone/>
              <a:defRPr sz="2100" b="1">
                <a:latin typeface="Montserrat"/>
                <a:ea typeface="Montserrat"/>
                <a:cs typeface="Montserrat"/>
                <a:sym typeface="Montserrat"/>
              </a:defRPr>
            </a:lvl6pPr>
            <a:lvl7pPr lvl="6" rtl="0">
              <a:spcBef>
                <a:spcPts val="0"/>
              </a:spcBef>
              <a:spcAft>
                <a:spcPts val="0"/>
              </a:spcAft>
              <a:buSzPts val="2100"/>
              <a:buFont typeface="Montserrat"/>
              <a:buNone/>
              <a:defRPr sz="2100" b="1">
                <a:latin typeface="Montserrat"/>
                <a:ea typeface="Montserrat"/>
                <a:cs typeface="Montserrat"/>
                <a:sym typeface="Montserrat"/>
              </a:defRPr>
            </a:lvl7pPr>
            <a:lvl8pPr lvl="7" rtl="0">
              <a:spcBef>
                <a:spcPts val="0"/>
              </a:spcBef>
              <a:spcAft>
                <a:spcPts val="0"/>
              </a:spcAft>
              <a:buSzPts val="2100"/>
              <a:buFont typeface="Montserrat"/>
              <a:buNone/>
              <a:defRPr sz="2100" b="1">
                <a:latin typeface="Montserrat"/>
                <a:ea typeface="Montserrat"/>
                <a:cs typeface="Montserrat"/>
                <a:sym typeface="Montserrat"/>
              </a:defRPr>
            </a:lvl8pPr>
            <a:lvl9pPr lvl="8"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73" name="Google Shape;73;p16"/>
          <p:cNvSpPr txBox="1">
            <a:spLocks noGrp="1"/>
          </p:cNvSpPr>
          <p:nvPr>
            <p:ph type="subTitle" idx="1"/>
          </p:nvPr>
        </p:nvSpPr>
        <p:spPr>
          <a:xfrm flipH="1">
            <a:off x="667450" y="3104639"/>
            <a:ext cx="3235200" cy="184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ix columns">
  <p:cSld name="CUSTOM_2">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67500" y="965200"/>
            <a:ext cx="7809000" cy="71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76" name="Google Shape;76;p17"/>
          <p:cNvSpPr txBox="1">
            <a:spLocks noGrp="1"/>
          </p:cNvSpPr>
          <p:nvPr>
            <p:ph type="subTitle" idx="1"/>
          </p:nvPr>
        </p:nvSpPr>
        <p:spPr>
          <a:xfrm>
            <a:off x="667500" y="2010210"/>
            <a:ext cx="2486100" cy="4509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7" name="Google Shape;77;p17"/>
          <p:cNvSpPr txBox="1">
            <a:spLocks noGrp="1"/>
          </p:cNvSpPr>
          <p:nvPr>
            <p:ph type="subTitle" idx="2"/>
          </p:nvPr>
        </p:nvSpPr>
        <p:spPr>
          <a:xfrm>
            <a:off x="667500" y="2460877"/>
            <a:ext cx="2486100" cy="648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8" name="Google Shape;78;p17"/>
          <p:cNvSpPr txBox="1">
            <a:spLocks noGrp="1"/>
          </p:cNvSpPr>
          <p:nvPr>
            <p:ph type="subTitle" idx="3"/>
          </p:nvPr>
        </p:nvSpPr>
        <p:spPr>
          <a:xfrm>
            <a:off x="3328950" y="2010210"/>
            <a:ext cx="24861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9" name="Google Shape;79;p17"/>
          <p:cNvSpPr txBox="1">
            <a:spLocks noGrp="1"/>
          </p:cNvSpPr>
          <p:nvPr>
            <p:ph type="subTitle" idx="4"/>
          </p:nvPr>
        </p:nvSpPr>
        <p:spPr>
          <a:xfrm>
            <a:off x="3328950" y="2460877"/>
            <a:ext cx="2486100" cy="648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0" name="Google Shape;80;p17"/>
          <p:cNvSpPr txBox="1">
            <a:spLocks noGrp="1"/>
          </p:cNvSpPr>
          <p:nvPr>
            <p:ph type="subTitle" idx="5"/>
          </p:nvPr>
        </p:nvSpPr>
        <p:spPr>
          <a:xfrm>
            <a:off x="5990400" y="2010210"/>
            <a:ext cx="24861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1" name="Google Shape;81;p17"/>
          <p:cNvSpPr txBox="1">
            <a:spLocks noGrp="1"/>
          </p:cNvSpPr>
          <p:nvPr>
            <p:ph type="subTitle" idx="6"/>
          </p:nvPr>
        </p:nvSpPr>
        <p:spPr>
          <a:xfrm>
            <a:off x="5990400" y="2460877"/>
            <a:ext cx="2486100" cy="648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2" name="Google Shape;82;p17"/>
          <p:cNvSpPr txBox="1">
            <a:spLocks noGrp="1"/>
          </p:cNvSpPr>
          <p:nvPr>
            <p:ph type="subTitle" idx="7"/>
          </p:nvPr>
        </p:nvSpPr>
        <p:spPr>
          <a:xfrm>
            <a:off x="667500" y="3681167"/>
            <a:ext cx="24861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3" name="Google Shape;83;p17"/>
          <p:cNvSpPr txBox="1">
            <a:spLocks noGrp="1"/>
          </p:cNvSpPr>
          <p:nvPr>
            <p:ph type="subTitle" idx="8"/>
          </p:nvPr>
        </p:nvSpPr>
        <p:spPr>
          <a:xfrm>
            <a:off x="667500" y="4131833"/>
            <a:ext cx="2486100" cy="648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4" name="Google Shape;84;p17"/>
          <p:cNvSpPr txBox="1">
            <a:spLocks noGrp="1"/>
          </p:cNvSpPr>
          <p:nvPr>
            <p:ph type="subTitle" idx="9"/>
          </p:nvPr>
        </p:nvSpPr>
        <p:spPr>
          <a:xfrm>
            <a:off x="3328950" y="3681167"/>
            <a:ext cx="24861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5" name="Google Shape;85;p17"/>
          <p:cNvSpPr txBox="1">
            <a:spLocks noGrp="1"/>
          </p:cNvSpPr>
          <p:nvPr>
            <p:ph type="subTitle" idx="13"/>
          </p:nvPr>
        </p:nvSpPr>
        <p:spPr>
          <a:xfrm>
            <a:off x="3328950" y="4131833"/>
            <a:ext cx="2486100" cy="648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6" name="Google Shape;86;p17"/>
          <p:cNvSpPr txBox="1">
            <a:spLocks noGrp="1"/>
          </p:cNvSpPr>
          <p:nvPr>
            <p:ph type="subTitle" idx="14"/>
          </p:nvPr>
        </p:nvSpPr>
        <p:spPr>
          <a:xfrm>
            <a:off x="5990400" y="3681167"/>
            <a:ext cx="24861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7" name="Google Shape;87;p17"/>
          <p:cNvSpPr txBox="1">
            <a:spLocks noGrp="1"/>
          </p:cNvSpPr>
          <p:nvPr>
            <p:ph type="subTitle" idx="15"/>
          </p:nvPr>
        </p:nvSpPr>
        <p:spPr>
          <a:xfrm>
            <a:off x="5990400" y="4131833"/>
            <a:ext cx="2486100" cy="648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667500" y="965200"/>
            <a:ext cx="7809000" cy="7113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Playfair Display"/>
              <a:buNone/>
              <a:defRPr sz="2500" b="1">
                <a:latin typeface="Playfair Display"/>
                <a:ea typeface="Playfair Display"/>
                <a:cs typeface="Playfair Display"/>
                <a:sym typeface="Playfair Display"/>
              </a:defRPr>
            </a:lvl1pPr>
            <a:lvl2pPr lvl="1">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90" name="Google Shape;90;p18"/>
          <p:cNvSpPr/>
          <p:nvPr/>
        </p:nvSpPr>
        <p:spPr>
          <a:xfrm rot="-5400000">
            <a:off x="4252050" y="-4252272"/>
            <a:ext cx="645000" cy="91491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667500" y="965200"/>
            <a:ext cx="7809000" cy="7113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100" b="1">
                <a:latin typeface="Montserrat"/>
                <a:ea typeface="Montserrat"/>
                <a:cs typeface="Montserrat"/>
                <a:sym typeface="Montserrat"/>
              </a:defRPr>
            </a:lvl2pPr>
            <a:lvl3pPr lvl="2" algn="ctr">
              <a:spcBef>
                <a:spcPts val="0"/>
              </a:spcBef>
              <a:spcAft>
                <a:spcPts val="0"/>
              </a:spcAft>
              <a:buSzPts val="2100"/>
              <a:buFont typeface="Montserrat"/>
              <a:buNone/>
              <a:defRPr sz="2100" b="1">
                <a:latin typeface="Montserrat"/>
                <a:ea typeface="Montserrat"/>
                <a:cs typeface="Montserrat"/>
                <a:sym typeface="Montserrat"/>
              </a:defRPr>
            </a:lvl3pPr>
            <a:lvl4pPr lvl="3" algn="ctr">
              <a:spcBef>
                <a:spcPts val="0"/>
              </a:spcBef>
              <a:spcAft>
                <a:spcPts val="0"/>
              </a:spcAft>
              <a:buSzPts val="2100"/>
              <a:buFont typeface="Montserrat"/>
              <a:buNone/>
              <a:defRPr sz="2100" b="1">
                <a:latin typeface="Montserrat"/>
                <a:ea typeface="Montserrat"/>
                <a:cs typeface="Montserrat"/>
                <a:sym typeface="Montserrat"/>
              </a:defRPr>
            </a:lvl4pPr>
            <a:lvl5pPr lvl="4" algn="ctr">
              <a:spcBef>
                <a:spcPts val="0"/>
              </a:spcBef>
              <a:spcAft>
                <a:spcPts val="0"/>
              </a:spcAft>
              <a:buSzPts val="2100"/>
              <a:buFont typeface="Montserrat"/>
              <a:buNone/>
              <a:defRPr sz="2100" b="1">
                <a:latin typeface="Montserrat"/>
                <a:ea typeface="Montserrat"/>
                <a:cs typeface="Montserrat"/>
                <a:sym typeface="Montserrat"/>
              </a:defRPr>
            </a:lvl5pPr>
            <a:lvl6pPr lvl="5" algn="ctr">
              <a:spcBef>
                <a:spcPts val="0"/>
              </a:spcBef>
              <a:spcAft>
                <a:spcPts val="0"/>
              </a:spcAft>
              <a:buSzPts val="2100"/>
              <a:buFont typeface="Montserrat"/>
              <a:buNone/>
              <a:defRPr sz="2100" b="1">
                <a:latin typeface="Montserrat"/>
                <a:ea typeface="Montserrat"/>
                <a:cs typeface="Montserrat"/>
                <a:sym typeface="Montserrat"/>
              </a:defRPr>
            </a:lvl6pPr>
            <a:lvl7pPr lvl="6" algn="ctr">
              <a:spcBef>
                <a:spcPts val="0"/>
              </a:spcBef>
              <a:spcAft>
                <a:spcPts val="0"/>
              </a:spcAft>
              <a:buSzPts val="2100"/>
              <a:buFont typeface="Montserrat"/>
              <a:buNone/>
              <a:defRPr sz="2100" b="1">
                <a:latin typeface="Montserrat"/>
                <a:ea typeface="Montserrat"/>
                <a:cs typeface="Montserrat"/>
                <a:sym typeface="Montserrat"/>
              </a:defRPr>
            </a:lvl7pPr>
            <a:lvl8pPr lvl="7" algn="ctr">
              <a:spcBef>
                <a:spcPts val="0"/>
              </a:spcBef>
              <a:spcAft>
                <a:spcPts val="0"/>
              </a:spcAft>
              <a:buSzPts val="2100"/>
              <a:buFont typeface="Montserrat"/>
              <a:buNone/>
              <a:defRPr sz="2100" b="1">
                <a:latin typeface="Montserrat"/>
                <a:ea typeface="Montserrat"/>
                <a:cs typeface="Montserrat"/>
                <a:sym typeface="Montserrat"/>
              </a:defRPr>
            </a:lvl8pPr>
            <a:lvl9pPr lvl="8" algn="ctr">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93" name="Google Shape;93;p19"/>
          <p:cNvSpPr/>
          <p:nvPr/>
        </p:nvSpPr>
        <p:spPr>
          <a:xfrm rot="10800000" flipH="1">
            <a:off x="-27750" y="5092800"/>
            <a:ext cx="9171600" cy="6222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10800000" flipH="1">
            <a:off x="0" y="-128"/>
            <a:ext cx="9139800" cy="6411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big numbers">
  <p:cSld name="CUSTOM_7">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572000" y="550333"/>
            <a:ext cx="3904500" cy="6243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4500"/>
              <a:buFont typeface="Playfair Display"/>
              <a:buNone/>
              <a:defRPr sz="4500">
                <a:solidFill>
                  <a:srgbClr val="A6BFA5"/>
                </a:solidFill>
                <a:latin typeface="Playfair Display"/>
                <a:ea typeface="Playfair Display"/>
                <a:cs typeface="Playfair Display"/>
                <a:sym typeface="Playfair Display"/>
              </a:defRPr>
            </a:lvl1pPr>
            <a:lvl2pPr lvl="1">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2pPr>
            <a:lvl3pPr lvl="2">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3pPr>
            <a:lvl4pPr lvl="3">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4pPr>
            <a:lvl5pPr lvl="4">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5pPr>
            <a:lvl6pPr lvl="5">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6pPr>
            <a:lvl7pPr lvl="6">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7pPr>
            <a:lvl8pPr lvl="7">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8pPr>
            <a:lvl9pPr lvl="8">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9pPr>
          </a:lstStyle>
          <a:p>
            <a:endParaRPr/>
          </a:p>
        </p:txBody>
      </p:sp>
      <p:sp>
        <p:nvSpPr>
          <p:cNvPr id="97" name="Google Shape;97;p20"/>
          <p:cNvSpPr txBox="1">
            <a:spLocks noGrp="1"/>
          </p:cNvSpPr>
          <p:nvPr>
            <p:ph type="subTitle" idx="1"/>
          </p:nvPr>
        </p:nvSpPr>
        <p:spPr>
          <a:xfrm>
            <a:off x="4572000" y="1413958"/>
            <a:ext cx="3904500" cy="3939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98" name="Google Shape;98;p20"/>
          <p:cNvSpPr txBox="1">
            <a:spLocks noGrp="1"/>
          </p:cNvSpPr>
          <p:nvPr>
            <p:ph type="title" idx="2"/>
          </p:nvPr>
        </p:nvSpPr>
        <p:spPr>
          <a:xfrm>
            <a:off x="4572000" y="2102111"/>
            <a:ext cx="3904500" cy="62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4500"/>
              <a:buFont typeface="Playfair Display"/>
              <a:buNone/>
              <a:defRPr sz="4500">
                <a:solidFill>
                  <a:srgbClr val="A6BFA5"/>
                </a:solidFill>
                <a:latin typeface="Playfair Display"/>
                <a:ea typeface="Playfair Display"/>
                <a:cs typeface="Playfair Display"/>
                <a:sym typeface="Playfair Display"/>
              </a:defRPr>
            </a:lvl1pPr>
            <a:lvl2pPr lvl="1"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2pPr>
            <a:lvl3pPr lvl="2"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3pPr>
            <a:lvl4pPr lvl="3"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4pPr>
            <a:lvl5pPr lvl="4"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5pPr>
            <a:lvl6pPr lvl="5"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6pPr>
            <a:lvl7pPr lvl="6"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7pPr>
            <a:lvl8pPr lvl="7"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8pPr>
            <a:lvl9pPr lvl="8"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9pPr>
          </a:lstStyle>
          <a:p>
            <a:endParaRPr/>
          </a:p>
        </p:txBody>
      </p:sp>
      <p:sp>
        <p:nvSpPr>
          <p:cNvPr id="99" name="Google Shape;99;p20"/>
          <p:cNvSpPr txBox="1">
            <a:spLocks noGrp="1"/>
          </p:cNvSpPr>
          <p:nvPr>
            <p:ph type="subTitle" idx="3"/>
          </p:nvPr>
        </p:nvSpPr>
        <p:spPr>
          <a:xfrm>
            <a:off x="4572000" y="2965917"/>
            <a:ext cx="3904500" cy="393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0" name="Google Shape;100;p20"/>
          <p:cNvSpPr txBox="1">
            <a:spLocks noGrp="1"/>
          </p:cNvSpPr>
          <p:nvPr>
            <p:ph type="title" idx="4"/>
          </p:nvPr>
        </p:nvSpPr>
        <p:spPr>
          <a:xfrm>
            <a:off x="4572000" y="3738000"/>
            <a:ext cx="3904500" cy="62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4500"/>
              <a:buFont typeface="Playfair Display"/>
              <a:buNone/>
              <a:defRPr sz="4500">
                <a:solidFill>
                  <a:srgbClr val="A6BFA5"/>
                </a:solidFill>
                <a:latin typeface="Playfair Display"/>
                <a:ea typeface="Playfair Display"/>
                <a:cs typeface="Playfair Display"/>
                <a:sym typeface="Playfair Display"/>
              </a:defRPr>
            </a:lvl1pPr>
            <a:lvl2pPr lvl="1"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2pPr>
            <a:lvl3pPr lvl="2"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3pPr>
            <a:lvl4pPr lvl="3"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4pPr>
            <a:lvl5pPr lvl="4"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5pPr>
            <a:lvl6pPr lvl="5"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6pPr>
            <a:lvl7pPr lvl="6"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7pPr>
            <a:lvl8pPr lvl="7"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8pPr>
            <a:lvl9pPr lvl="8" rtl="0">
              <a:spcBef>
                <a:spcPts val="0"/>
              </a:spcBef>
              <a:spcAft>
                <a:spcPts val="0"/>
              </a:spcAft>
              <a:buClr>
                <a:srgbClr val="000000"/>
              </a:buClr>
              <a:buSzPts val="4500"/>
              <a:buFont typeface="Playfair Display"/>
              <a:buNone/>
              <a:defRPr sz="4500">
                <a:solidFill>
                  <a:srgbClr val="000000"/>
                </a:solidFill>
                <a:latin typeface="Playfair Display"/>
                <a:ea typeface="Playfair Display"/>
                <a:cs typeface="Playfair Display"/>
                <a:sym typeface="Playfair Display"/>
              </a:defRPr>
            </a:lvl9pPr>
          </a:lstStyle>
          <a:p>
            <a:endParaRPr/>
          </a:p>
        </p:txBody>
      </p:sp>
      <p:sp>
        <p:nvSpPr>
          <p:cNvPr id="101" name="Google Shape;101;p20"/>
          <p:cNvSpPr txBox="1">
            <a:spLocks noGrp="1"/>
          </p:cNvSpPr>
          <p:nvPr>
            <p:ph type="subTitle" idx="5"/>
          </p:nvPr>
        </p:nvSpPr>
        <p:spPr>
          <a:xfrm>
            <a:off x="4572000" y="4601667"/>
            <a:ext cx="3904500" cy="393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2" name="Google Shape;102;p20"/>
          <p:cNvSpPr/>
          <p:nvPr/>
        </p:nvSpPr>
        <p:spPr>
          <a:xfrm>
            <a:off x="0" y="0"/>
            <a:ext cx="3904500" cy="57150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4570200" y="0"/>
            <a:ext cx="4573800" cy="571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226600" y="2642134"/>
            <a:ext cx="3262500" cy="6909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2500"/>
              <a:buFont typeface="Playfair Display"/>
              <a:buNone/>
              <a:defRPr sz="4000" b="1">
                <a:solidFill>
                  <a:srgbClr val="FFFFFF"/>
                </a:solidFill>
                <a:latin typeface="Playfair Display"/>
                <a:ea typeface="Playfair Display"/>
                <a:cs typeface="Playfair Display"/>
                <a:sym typeface="Playfair Display"/>
              </a:defRPr>
            </a:lvl1pPr>
            <a:lvl2pPr lvl="1">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2pPr>
            <a:lvl3pPr lvl="2">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3pPr>
            <a:lvl4pPr lvl="3">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4pPr>
            <a:lvl5pPr lvl="4">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5pPr>
            <a:lvl6pPr lvl="5">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6pPr>
            <a:lvl7pPr lvl="6">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7pPr>
            <a:lvl8pPr lvl="7">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8pPr>
            <a:lvl9pPr lvl="8">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9pPr>
          </a:lstStyle>
          <a:p>
            <a:endParaRPr/>
          </a:p>
        </p:txBody>
      </p:sp>
      <p:sp>
        <p:nvSpPr>
          <p:cNvPr id="15" name="Google Shape;15;p3"/>
          <p:cNvSpPr txBox="1">
            <a:spLocks noGrp="1"/>
          </p:cNvSpPr>
          <p:nvPr>
            <p:ph type="subTitle" idx="1"/>
          </p:nvPr>
        </p:nvSpPr>
        <p:spPr>
          <a:xfrm>
            <a:off x="5226600" y="3294626"/>
            <a:ext cx="3262500" cy="9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1pPr>
            <a:lvl2pPr lvl="1"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2pPr>
            <a:lvl3pPr lvl="2"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3pPr>
            <a:lvl4pPr lvl="3"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4pPr>
            <a:lvl5pPr lvl="4"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5pPr>
            <a:lvl6pPr lvl="5"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6pPr>
            <a:lvl7pPr lvl="6"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7pPr>
            <a:lvl8pPr lvl="7"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8pPr>
            <a:lvl9pPr lvl="8" rtl="0">
              <a:spcBef>
                <a:spcPts val="1600"/>
              </a:spcBef>
              <a:spcAft>
                <a:spcPts val="1600"/>
              </a:spcAft>
              <a:buClr>
                <a:srgbClr val="FFFFFF"/>
              </a:buClr>
              <a:buSzPts val="1400"/>
              <a:buFont typeface="Montserrat"/>
              <a:buNone/>
              <a:defRPr>
                <a:solidFill>
                  <a:srgbClr val="FFFFFF"/>
                </a:solidFill>
                <a:latin typeface="Montserrat"/>
                <a:ea typeface="Montserrat"/>
                <a:cs typeface="Montserrat"/>
                <a:sym typeface="Montserrat"/>
              </a:defRPr>
            </a:lvl9pPr>
          </a:lstStyle>
          <a:p>
            <a:endParaRPr/>
          </a:p>
        </p:txBody>
      </p:sp>
      <p:sp>
        <p:nvSpPr>
          <p:cNvPr id="16" name="Google Shape;16;p3"/>
          <p:cNvSpPr txBox="1">
            <a:spLocks noGrp="1"/>
          </p:cNvSpPr>
          <p:nvPr>
            <p:ph type="title" idx="2" hasCustomPrompt="1"/>
          </p:nvPr>
        </p:nvSpPr>
        <p:spPr>
          <a:xfrm>
            <a:off x="5226600" y="1769797"/>
            <a:ext cx="3262500" cy="510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100"/>
              <a:buFont typeface="Playfair Display"/>
              <a:buNone/>
              <a:defRPr sz="4000" b="1">
                <a:solidFill>
                  <a:schemeClr val="lt1"/>
                </a:solidFill>
                <a:latin typeface="Playfair Display"/>
                <a:ea typeface="Playfair Display"/>
                <a:cs typeface="Playfair Display"/>
                <a:sym typeface="Playfair Display"/>
              </a:defRPr>
            </a:lvl1pPr>
            <a:lvl2pPr lvl="1"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2pPr>
            <a:lvl3pPr lvl="2"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3pPr>
            <a:lvl4pPr lvl="3"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4pPr>
            <a:lvl5pPr lvl="4"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5pPr>
            <a:lvl6pPr lvl="5"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6pPr>
            <a:lvl7pPr lvl="6"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7pPr>
            <a:lvl8pPr lvl="7"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8pPr>
            <a:lvl9pPr lvl="8"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hree columns 2">
  <p:cSld name="CUSTOM_8">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667500" y="965200"/>
            <a:ext cx="7809000" cy="71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05" name="Google Shape;105;p21"/>
          <p:cNvSpPr txBox="1">
            <a:spLocks noGrp="1"/>
          </p:cNvSpPr>
          <p:nvPr>
            <p:ph type="subTitle" idx="1"/>
          </p:nvPr>
        </p:nvSpPr>
        <p:spPr>
          <a:xfrm>
            <a:off x="667500" y="3733405"/>
            <a:ext cx="23145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106" name="Google Shape;106;p21"/>
          <p:cNvSpPr txBox="1">
            <a:spLocks noGrp="1"/>
          </p:cNvSpPr>
          <p:nvPr>
            <p:ph type="subTitle" idx="2"/>
          </p:nvPr>
        </p:nvSpPr>
        <p:spPr>
          <a:xfrm>
            <a:off x="667675" y="4179282"/>
            <a:ext cx="2314500" cy="655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7" name="Google Shape;107;p21"/>
          <p:cNvSpPr txBox="1">
            <a:spLocks noGrp="1"/>
          </p:cNvSpPr>
          <p:nvPr>
            <p:ph type="subTitle" idx="3"/>
          </p:nvPr>
        </p:nvSpPr>
        <p:spPr>
          <a:xfrm>
            <a:off x="3414748" y="3733405"/>
            <a:ext cx="23118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108" name="Google Shape;108;p21"/>
          <p:cNvSpPr txBox="1">
            <a:spLocks noGrp="1"/>
          </p:cNvSpPr>
          <p:nvPr>
            <p:ph type="subTitle" idx="4"/>
          </p:nvPr>
        </p:nvSpPr>
        <p:spPr>
          <a:xfrm>
            <a:off x="3414745" y="4179282"/>
            <a:ext cx="2314500" cy="655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9" name="Google Shape;109;p21"/>
          <p:cNvSpPr txBox="1">
            <a:spLocks noGrp="1"/>
          </p:cNvSpPr>
          <p:nvPr>
            <p:ph type="subTitle" idx="5"/>
          </p:nvPr>
        </p:nvSpPr>
        <p:spPr>
          <a:xfrm>
            <a:off x="6161826" y="3733405"/>
            <a:ext cx="23118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110" name="Google Shape;110;p21"/>
          <p:cNvSpPr txBox="1">
            <a:spLocks noGrp="1"/>
          </p:cNvSpPr>
          <p:nvPr>
            <p:ph type="subTitle" idx="6"/>
          </p:nvPr>
        </p:nvSpPr>
        <p:spPr>
          <a:xfrm>
            <a:off x="6161824" y="4179282"/>
            <a:ext cx="2314500" cy="655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11" name="Google Shape;111;p21"/>
          <p:cNvSpPr/>
          <p:nvPr/>
        </p:nvSpPr>
        <p:spPr>
          <a:xfrm>
            <a:off x="0" y="-24583"/>
            <a:ext cx="9162000" cy="6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0" y="5080000"/>
            <a:ext cx="9162000" cy="6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body 3">
  <p:cSld name="CUSTOM_9">
    <p:spTree>
      <p:nvGrpSpPr>
        <p:cNvPr id="1" name="Shape 113"/>
        <p:cNvGrpSpPr/>
        <p:nvPr/>
      </p:nvGrpSpPr>
      <p:grpSpPr>
        <a:xfrm>
          <a:off x="0" y="0"/>
          <a:ext cx="0" cy="0"/>
          <a:chOff x="0" y="0"/>
          <a:chExt cx="0" cy="0"/>
        </a:xfrm>
      </p:grpSpPr>
      <p:sp>
        <p:nvSpPr>
          <p:cNvPr id="114" name="Google Shape;114;p22"/>
          <p:cNvSpPr/>
          <p:nvPr/>
        </p:nvSpPr>
        <p:spPr>
          <a:xfrm>
            <a:off x="4572050" y="0"/>
            <a:ext cx="4572000" cy="57150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txBox="1">
            <a:spLocks noGrp="1"/>
          </p:cNvSpPr>
          <p:nvPr>
            <p:ph type="title"/>
          </p:nvPr>
        </p:nvSpPr>
        <p:spPr>
          <a:xfrm>
            <a:off x="5486400" y="1596859"/>
            <a:ext cx="2990100" cy="9522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Montserrat"/>
              <a:buNone/>
              <a:defRPr sz="2500" b="1">
                <a:solidFill>
                  <a:srgbClr val="FFFFFF"/>
                </a:solidFill>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16" name="Google Shape;116;p22"/>
          <p:cNvSpPr txBox="1">
            <a:spLocks noGrp="1"/>
          </p:cNvSpPr>
          <p:nvPr>
            <p:ph type="subTitle" idx="1"/>
          </p:nvPr>
        </p:nvSpPr>
        <p:spPr>
          <a:xfrm>
            <a:off x="5486250" y="2563022"/>
            <a:ext cx="2990100" cy="12549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400"/>
              <a:buFont typeface="Montserrat"/>
              <a:buNone/>
              <a:defRPr sz="1400">
                <a:solidFill>
                  <a:schemeClr val="lt1"/>
                </a:solidFill>
                <a:latin typeface="Montserrat"/>
                <a:ea typeface="Montserrat"/>
                <a:cs typeface="Montserrat"/>
                <a:sym typeface="Montserrat"/>
              </a:defRPr>
            </a:lvl1pPr>
            <a:lvl2pPr lvl="1">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body 4">
  <p:cSld name="CUSTOM_10">
    <p:spTree>
      <p:nvGrpSpPr>
        <p:cNvPr id="1" name="Shape 117"/>
        <p:cNvGrpSpPr/>
        <p:nvPr/>
      </p:nvGrpSpPr>
      <p:grpSpPr>
        <a:xfrm>
          <a:off x="0" y="0"/>
          <a:ext cx="0" cy="0"/>
          <a:chOff x="0" y="0"/>
          <a:chExt cx="0" cy="0"/>
        </a:xfrm>
      </p:grpSpPr>
      <p:sp>
        <p:nvSpPr>
          <p:cNvPr id="118" name="Google Shape;118;p23"/>
          <p:cNvSpPr/>
          <p:nvPr/>
        </p:nvSpPr>
        <p:spPr>
          <a:xfrm>
            <a:off x="0" y="-56"/>
            <a:ext cx="4572000" cy="57150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txBox="1">
            <a:spLocks noGrp="1"/>
          </p:cNvSpPr>
          <p:nvPr>
            <p:ph type="title"/>
          </p:nvPr>
        </p:nvSpPr>
        <p:spPr>
          <a:xfrm>
            <a:off x="667650" y="1928111"/>
            <a:ext cx="2990100" cy="640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Playfair Display"/>
              <a:buNone/>
              <a:defRPr sz="2500" b="1">
                <a:solidFill>
                  <a:srgbClr val="FFFFFF"/>
                </a:solidFill>
                <a:latin typeface="Playfair Display"/>
                <a:ea typeface="Playfair Display"/>
                <a:cs typeface="Playfair Display"/>
                <a:sym typeface="Playfair Display"/>
              </a:defRPr>
            </a:lvl1pPr>
            <a:lvl2pPr lvl="1" rtl="0">
              <a:spcBef>
                <a:spcPts val="0"/>
              </a:spcBef>
              <a:spcAft>
                <a:spcPts val="0"/>
              </a:spcAft>
              <a:buSzPts val="2100"/>
              <a:buFont typeface="Montserrat"/>
              <a:buNone/>
              <a:defRPr sz="2100" b="1">
                <a:latin typeface="Montserrat"/>
                <a:ea typeface="Montserrat"/>
                <a:cs typeface="Montserrat"/>
                <a:sym typeface="Montserrat"/>
              </a:defRPr>
            </a:lvl2pPr>
            <a:lvl3pPr lvl="2" rtl="0">
              <a:spcBef>
                <a:spcPts val="0"/>
              </a:spcBef>
              <a:spcAft>
                <a:spcPts val="0"/>
              </a:spcAft>
              <a:buSzPts val="2100"/>
              <a:buFont typeface="Montserrat"/>
              <a:buNone/>
              <a:defRPr sz="2100" b="1">
                <a:latin typeface="Montserrat"/>
                <a:ea typeface="Montserrat"/>
                <a:cs typeface="Montserrat"/>
                <a:sym typeface="Montserrat"/>
              </a:defRPr>
            </a:lvl3pPr>
            <a:lvl4pPr lvl="3" rtl="0">
              <a:spcBef>
                <a:spcPts val="0"/>
              </a:spcBef>
              <a:spcAft>
                <a:spcPts val="0"/>
              </a:spcAft>
              <a:buSzPts val="2100"/>
              <a:buFont typeface="Montserrat"/>
              <a:buNone/>
              <a:defRPr sz="2100" b="1">
                <a:latin typeface="Montserrat"/>
                <a:ea typeface="Montserrat"/>
                <a:cs typeface="Montserrat"/>
                <a:sym typeface="Montserrat"/>
              </a:defRPr>
            </a:lvl4pPr>
            <a:lvl5pPr lvl="4" rtl="0">
              <a:spcBef>
                <a:spcPts val="0"/>
              </a:spcBef>
              <a:spcAft>
                <a:spcPts val="0"/>
              </a:spcAft>
              <a:buSzPts val="2100"/>
              <a:buFont typeface="Montserrat"/>
              <a:buNone/>
              <a:defRPr sz="2100" b="1">
                <a:latin typeface="Montserrat"/>
                <a:ea typeface="Montserrat"/>
                <a:cs typeface="Montserrat"/>
                <a:sym typeface="Montserrat"/>
              </a:defRPr>
            </a:lvl5pPr>
            <a:lvl6pPr lvl="5" rtl="0">
              <a:spcBef>
                <a:spcPts val="0"/>
              </a:spcBef>
              <a:spcAft>
                <a:spcPts val="0"/>
              </a:spcAft>
              <a:buSzPts val="2100"/>
              <a:buFont typeface="Montserrat"/>
              <a:buNone/>
              <a:defRPr sz="2100" b="1">
                <a:latin typeface="Montserrat"/>
                <a:ea typeface="Montserrat"/>
                <a:cs typeface="Montserrat"/>
                <a:sym typeface="Montserrat"/>
              </a:defRPr>
            </a:lvl6pPr>
            <a:lvl7pPr lvl="6" rtl="0">
              <a:spcBef>
                <a:spcPts val="0"/>
              </a:spcBef>
              <a:spcAft>
                <a:spcPts val="0"/>
              </a:spcAft>
              <a:buSzPts val="2100"/>
              <a:buFont typeface="Montserrat"/>
              <a:buNone/>
              <a:defRPr sz="2100" b="1">
                <a:latin typeface="Montserrat"/>
                <a:ea typeface="Montserrat"/>
                <a:cs typeface="Montserrat"/>
                <a:sym typeface="Montserrat"/>
              </a:defRPr>
            </a:lvl7pPr>
            <a:lvl8pPr lvl="7" rtl="0">
              <a:spcBef>
                <a:spcPts val="0"/>
              </a:spcBef>
              <a:spcAft>
                <a:spcPts val="0"/>
              </a:spcAft>
              <a:buSzPts val="2100"/>
              <a:buFont typeface="Montserrat"/>
              <a:buNone/>
              <a:defRPr sz="2100" b="1">
                <a:latin typeface="Montserrat"/>
                <a:ea typeface="Montserrat"/>
                <a:cs typeface="Montserrat"/>
                <a:sym typeface="Montserrat"/>
              </a:defRPr>
            </a:lvl8pPr>
            <a:lvl9pPr lvl="8"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20" name="Google Shape;120;p23"/>
          <p:cNvSpPr txBox="1">
            <a:spLocks noGrp="1"/>
          </p:cNvSpPr>
          <p:nvPr>
            <p:ph type="subTitle" idx="1"/>
          </p:nvPr>
        </p:nvSpPr>
        <p:spPr>
          <a:xfrm>
            <a:off x="667500" y="2568889"/>
            <a:ext cx="2990100" cy="1218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a:solidFill>
                  <a:schemeClr val="lt1"/>
                </a:solidFill>
                <a:latin typeface="Montserrat"/>
                <a:ea typeface="Montserrat"/>
                <a:cs typeface="Montserrat"/>
                <a:sym typeface="Montserrat"/>
              </a:defRPr>
            </a:lvl1pPr>
            <a:lvl2pPr lvl="1"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12">
    <p:bg>
      <p:bgPr>
        <a:solidFill>
          <a:schemeClr val="dk2"/>
        </a:solid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667500" y="1508333"/>
            <a:ext cx="3904500" cy="1160400"/>
          </a:xfrm>
          <a:prstGeom prst="rect">
            <a:avLst/>
          </a:prstGeom>
        </p:spPr>
        <p:txBody>
          <a:bodyPr spcFirstLastPara="1" wrap="square" lIns="91425" tIns="91425" rIns="91425" bIns="91425" anchor="ctr" anchorCtr="0">
            <a:noAutofit/>
          </a:bodyPr>
          <a:lstStyle>
            <a:lvl1pPr lvl="0" rtl="0">
              <a:spcBef>
                <a:spcPts val="0"/>
              </a:spcBef>
              <a:spcAft>
                <a:spcPts val="0"/>
              </a:spcAft>
              <a:buSzPts val="7500"/>
              <a:buFont typeface="Playfair Display"/>
              <a:buNone/>
              <a:defRPr sz="7500">
                <a:solidFill>
                  <a:srgbClr val="FFFFFF"/>
                </a:solidFill>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endParaRPr/>
          </a:p>
        </p:txBody>
      </p:sp>
      <p:sp>
        <p:nvSpPr>
          <p:cNvPr id="123" name="Google Shape;123;p24"/>
          <p:cNvSpPr txBox="1">
            <a:spLocks noGrp="1"/>
          </p:cNvSpPr>
          <p:nvPr>
            <p:ph type="subTitle" idx="1"/>
          </p:nvPr>
        </p:nvSpPr>
        <p:spPr>
          <a:xfrm>
            <a:off x="667500" y="2863000"/>
            <a:ext cx="3904500" cy="1160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4" name="Google Shape;124;p24"/>
          <p:cNvSpPr txBox="1"/>
          <p:nvPr/>
        </p:nvSpPr>
        <p:spPr>
          <a:xfrm>
            <a:off x="5106600" y="4135339"/>
            <a:ext cx="3369900" cy="741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300"/>
              </a:spcBef>
              <a:spcAft>
                <a:spcPts val="0"/>
              </a:spcAft>
              <a:buNone/>
            </a:pPr>
            <a:r>
              <a:rPr lang="en" sz="1000">
                <a:solidFill>
                  <a:srgbClr val="FFFFFF"/>
                </a:solidFill>
                <a:latin typeface="Montserrat"/>
                <a:ea typeface="Montserrat"/>
                <a:cs typeface="Montserrat"/>
                <a:sym typeface="Montserrat"/>
              </a:rPr>
              <a:t>CREDITS: This presentation template was created by </a:t>
            </a:r>
            <a:r>
              <a:rPr lang="en" sz="1000" b="1">
                <a:solidFill>
                  <a:srgbClr val="FFFFFF"/>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rgbClr val="FFFFFF"/>
                </a:solidFill>
                <a:latin typeface="Montserrat"/>
                <a:ea typeface="Montserrat"/>
                <a:cs typeface="Montserrat"/>
                <a:sym typeface="Montserrat"/>
              </a:rPr>
              <a:t>, including icons by </a:t>
            </a:r>
            <a:r>
              <a:rPr lang="en" sz="1000" b="1">
                <a:solidFill>
                  <a:srgbClr val="FFFFFF"/>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rgbClr val="FFFFFF"/>
                </a:solidFill>
                <a:latin typeface="Montserrat"/>
                <a:ea typeface="Montserrat"/>
                <a:cs typeface="Montserrat"/>
                <a:sym typeface="Montserrat"/>
              </a:rPr>
              <a:t>, and infographics &amp; images by </a:t>
            </a:r>
            <a:r>
              <a:rPr lang="en" sz="1000" b="1">
                <a:solidFill>
                  <a:srgbClr val="FFFFFF"/>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a:t>
            </a:r>
            <a:r>
              <a:rPr lang="en" sz="1000" b="1">
                <a:solidFill>
                  <a:srgbClr val="FFFFFF"/>
                </a:solidFill>
                <a:latin typeface="Montserrat"/>
                <a:ea typeface="Montserrat"/>
                <a:cs typeface="Montserrat"/>
                <a:sym typeface="Montserrat"/>
              </a:rPr>
              <a:t>k</a:t>
            </a:r>
            <a:endParaRPr sz="1000" b="1">
              <a:solidFill>
                <a:srgbClr val="FFFFFF"/>
              </a:solidFill>
              <a:latin typeface="Montserrat"/>
              <a:ea typeface="Montserrat"/>
              <a:cs typeface="Montserrat"/>
              <a:sym typeface="Montserra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body 5">
  <p:cSld name="CUSTOM_14">
    <p:bg>
      <p:bgPr>
        <a:solidFill>
          <a:schemeClr val="dk2"/>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67500" y="635000"/>
            <a:ext cx="4818900" cy="888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Playfair Display"/>
              <a:buNone/>
              <a:defRPr sz="2500" b="1">
                <a:solidFill>
                  <a:srgbClr val="FFFFFF"/>
                </a:solidFill>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127" name="Google Shape;127;p25"/>
          <p:cNvSpPr txBox="1">
            <a:spLocks noGrp="1"/>
          </p:cNvSpPr>
          <p:nvPr>
            <p:ph type="subTitle" idx="1"/>
          </p:nvPr>
        </p:nvSpPr>
        <p:spPr>
          <a:xfrm>
            <a:off x="667500" y="1736167"/>
            <a:ext cx="7809000" cy="3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hree columns 3">
  <p:cSld name="CUSTOM_16">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67500" y="965200"/>
            <a:ext cx="7809000" cy="71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30" name="Google Shape;130;p26"/>
          <p:cNvSpPr txBox="1">
            <a:spLocks noGrp="1"/>
          </p:cNvSpPr>
          <p:nvPr>
            <p:ph type="subTitle" idx="1"/>
          </p:nvPr>
        </p:nvSpPr>
        <p:spPr>
          <a:xfrm>
            <a:off x="735225" y="2682731"/>
            <a:ext cx="2314500" cy="775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2100"/>
              <a:buFont typeface="Montserrat"/>
              <a:buNone/>
              <a:defRPr sz="2100">
                <a:solidFill>
                  <a:srgbClr val="000000"/>
                </a:solidFill>
                <a:latin typeface="Montserrat"/>
                <a:ea typeface="Montserrat"/>
                <a:cs typeface="Montserrat"/>
                <a:sym typeface="Montserrat"/>
              </a:defRPr>
            </a:lvl9pPr>
          </a:lstStyle>
          <a:p>
            <a:endParaRPr/>
          </a:p>
        </p:txBody>
      </p:sp>
      <p:sp>
        <p:nvSpPr>
          <p:cNvPr id="131" name="Google Shape;131;p26"/>
          <p:cNvSpPr txBox="1">
            <a:spLocks noGrp="1"/>
          </p:cNvSpPr>
          <p:nvPr>
            <p:ph type="subTitle" idx="2"/>
          </p:nvPr>
        </p:nvSpPr>
        <p:spPr>
          <a:xfrm>
            <a:off x="735400" y="3140436"/>
            <a:ext cx="2314500" cy="1385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2" name="Google Shape;132;p26"/>
          <p:cNvSpPr txBox="1">
            <a:spLocks noGrp="1"/>
          </p:cNvSpPr>
          <p:nvPr>
            <p:ph type="subTitle" idx="3"/>
          </p:nvPr>
        </p:nvSpPr>
        <p:spPr>
          <a:xfrm>
            <a:off x="3414745" y="2682731"/>
            <a:ext cx="2311800" cy="775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2100"/>
              <a:buFont typeface="Montserrat"/>
              <a:buNone/>
              <a:defRPr sz="2100">
                <a:solidFill>
                  <a:srgbClr val="000000"/>
                </a:solidFill>
                <a:latin typeface="Montserrat"/>
                <a:ea typeface="Montserrat"/>
                <a:cs typeface="Montserrat"/>
                <a:sym typeface="Montserrat"/>
              </a:defRPr>
            </a:lvl9pPr>
          </a:lstStyle>
          <a:p>
            <a:endParaRPr/>
          </a:p>
        </p:txBody>
      </p:sp>
      <p:sp>
        <p:nvSpPr>
          <p:cNvPr id="133" name="Google Shape;133;p26"/>
          <p:cNvSpPr txBox="1">
            <a:spLocks noGrp="1"/>
          </p:cNvSpPr>
          <p:nvPr>
            <p:ph type="subTitle" idx="4"/>
          </p:nvPr>
        </p:nvSpPr>
        <p:spPr>
          <a:xfrm>
            <a:off x="3414744" y="3140436"/>
            <a:ext cx="2314500" cy="1385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4" name="Google Shape;134;p26"/>
          <p:cNvSpPr txBox="1">
            <a:spLocks noGrp="1"/>
          </p:cNvSpPr>
          <p:nvPr>
            <p:ph type="subTitle" idx="5"/>
          </p:nvPr>
        </p:nvSpPr>
        <p:spPr>
          <a:xfrm>
            <a:off x="6161820" y="2682731"/>
            <a:ext cx="2311800" cy="775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2100"/>
              <a:buFont typeface="Montserrat"/>
              <a:buNone/>
              <a:defRPr sz="2100">
                <a:solidFill>
                  <a:srgbClr val="000000"/>
                </a:solidFill>
                <a:latin typeface="Montserrat"/>
                <a:ea typeface="Montserrat"/>
                <a:cs typeface="Montserrat"/>
                <a:sym typeface="Montserrat"/>
              </a:defRPr>
            </a:lvl9pPr>
          </a:lstStyle>
          <a:p>
            <a:endParaRPr/>
          </a:p>
        </p:txBody>
      </p:sp>
      <p:sp>
        <p:nvSpPr>
          <p:cNvPr id="135" name="Google Shape;135;p26"/>
          <p:cNvSpPr txBox="1">
            <a:spLocks noGrp="1"/>
          </p:cNvSpPr>
          <p:nvPr>
            <p:ph type="subTitle" idx="6"/>
          </p:nvPr>
        </p:nvSpPr>
        <p:spPr>
          <a:xfrm>
            <a:off x="6161822" y="3140436"/>
            <a:ext cx="2314500" cy="138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FFFFFF"/>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2">
  <p:cSld name="CUSTOM_17">
    <p:spTree>
      <p:nvGrpSpPr>
        <p:cNvPr id="1" name="Shape 136"/>
        <p:cNvGrpSpPr/>
        <p:nvPr/>
      </p:nvGrpSpPr>
      <p:grpSpPr>
        <a:xfrm>
          <a:off x="0" y="0"/>
          <a:ext cx="0" cy="0"/>
          <a:chOff x="0" y="0"/>
          <a:chExt cx="0" cy="0"/>
        </a:xfrm>
      </p:grpSpPr>
      <p:sp>
        <p:nvSpPr>
          <p:cNvPr id="137" name="Google Shape;137;p27"/>
          <p:cNvSpPr/>
          <p:nvPr/>
        </p:nvSpPr>
        <p:spPr>
          <a:xfrm>
            <a:off x="3233275" y="0"/>
            <a:ext cx="5910600" cy="571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p:nvPr/>
        </p:nvSpPr>
        <p:spPr>
          <a:xfrm>
            <a:off x="0" y="635000"/>
            <a:ext cx="6522300" cy="444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txBox="1">
            <a:spLocks noGrp="1"/>
          </p:cNvSpPr>
          <p:nvPr>
            <p:ph type="title" hasCustomPrompt="1"/>
          </p:nvPr>
        </p:nvSpPr>
        <p:spPr>
          <a:xfrm>
            <a:off x="667500" y="1896375"/>
            <a:ext cx="5142000" cy="1398000"/>
          </a:xfrm>
          <a:prstGeom prst="rect">
            <a:avLst/>
          </a:prstGeom>
        </p:spPr>
        <p:txBody>
          <a:bodyPr spcFirstLastPara="1" wrap="square" lIns="91425" tIns="91425" rIns="91425" bIns="91425" anchor="b" anchorCtr="0">
            <a:noAutofit/>
          </a:bodyPr>
          <a:lstStyle>
            <a:lvl1pPr lvl="0" rtl="0">
              <a:spcBef>
                <a:spcPts val="0"/>
              </a:spcBef>
              <a:spcAft>
                <a:spcPts val="0"/>
              </a:spcAft>
              <a:buSzPts val="7500"/>
              <a:buFont typeface="Playfair Display"/>
              <a:buNone/>
              <a:defRPr sz="7500">
                <a:latin typeface="Playfair Display"/>
                <a:ea typeface="Playfair Display"/>
                <a:cs typeface="Playfair Display"/>
                <a:sym typeface="Playfair Display"/>
              </a:defRPr>
            </a:lvl1pPr>
            <a:lvl2pPr lvl="1"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140" name="Google Shape;140;p27"/>
          <p:cNvSpPr txBox="1">
            <a:spLocks noGrp="1"/>
          </p:cNvSpPr>
          <p:nvPr>
            <p:ph type="subTitle" idx="1"/>
          </p:nvPr>
        </p:nvSpPr>
        <p:spPr>
          <a:xfrm>
            <a:off x="667500" y="3294292"/>
            <a:ext cx="5142000" cy="52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1400"/>
              <a:buFont typeface="Montserrat"/>
              <a:buNone/>
              <a:defRPr sz="1400">
                <a:solidFill>
                  <a:srgbClr val="A6BFA5"/>
                </a:solidFill>
                <a:latin typeface="Montserrat"/>
                <a:ea typeface="Montserrat"/>
                <a:cs typeface="Montserrat"/>
                <a:sym typeface="Montserrat"/>
              </a:defRPr>
            </a:lvl1pPr>
            <a:lvl2pPr lvl="1"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2pPr>
            <a:lvl3pPr lvl="2"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3pPr>
            <a:lvl4pPr lvl="3"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4pPr>
            <a:lvl5pPr lvl="4"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5pPr>
            <a:lvl6pPr lvl="5"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6pPr>
            <a:lvl7pPr lvl="6"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7pPr>
            <a:lvl8pPr lvl="7" rtl="0">
              <a:spcBef>
                <a:spcPts val="160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8pPr>
            <a:lvl9pPr lvl="8" rtl="0">
              <a:spcBef>
                <a:spcPts val="1600"/>
              </a:spcBef>
              <a:spcAft>
                <a:spcPts val="1600"/>
              </a:spcAft>
              <a:buClr>
                <a:srgbClr val="A6BFA5"/>
              </a:buClr>
              <a:buSzPts val="1400"/>
              <a:buFont typeface="Montserrat"/>
              <a:buNone/>
              <a:defRPr>
                <a:solidFill>
                  <a:srgbClr val="A6BFA5"/>
                </a:solidFill>
                <a:latin typeface="Montserrat"/>
                <a:ea typeface="Montserrat"/>
                <a:cs typeface="Montserrat"/>
                <a:sym typeface="Montserra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subtitle">
  <p:cSld name="CUSTOM_19">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666000" y="1626056"/>
            <a:ext cx="3908400" cy="182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1pPr>
            <a:lvl2pPr lvl="1"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2pPr>
            <a:lvl3pPr lvl="2"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3pPr>
            <a:lvl4pPr lvl="3"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4pPr>
            <a:lvl5pPr lvl="4"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5pPr>
            <a:lvl6pPr lvl="5"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6pPr>
            <a:lvl7pPr lvl="6"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7pPr>
            <a:lvl8pPr lvl="7"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8pPr>
            <a:lvl9pPr lvl="8" rtl="0">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9pPr>
          </a:lstStyle>
          <a:p>
            <a:endParaRPr/>
          </a:p>
        </p:txBody>
      </p:sp>
      <p:sp>
        <p:nvSpPr>
          <p:cNvPr id="143" name="Google Shape;143;p28"/>
          <p:cNvSpPr txBox="1">
            <a:spLocks noGrp="1"/>
          </p:cNvSpPr>
          <p:nvPr>
            <p:ph type="subTitle" idx="1"/>
          </p:nvPr>
        </p:nvSpPr>
        <p:spPr>
          <a:xfrm>
            <a:off x="663600" y="3371500"/>
            <a:ext cx="3908400" cy="6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4" name="Google Shape;144;p28"/>
          <p:cNvSpPr/>
          <p:nvPr/>
        </p:nvSpPr>
        <p:spPr>
          <a:xfrm>
            <a:off x="4572000" y="0"/>
            <a:ext cx="4572000" cy="57150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big numbers">
  <p:cSld name="CUSTOM_20">
    <p:spTree>
      <p:nvGrpSpPr>
        <p:cNvPr id="1" name="Shape 145"/>
        <p:cNvGrpSpPr/>
        <p:nvPr/>
      </p:nvGrpSpPr>
      <p:grpSpPr>
        <a:xfrm>
          <a:off x="0" y="0"/>
          <a:ext cx="0" cy="0"/>
          <a:chOff x="0" y="0"/>
          <a:chExt cx="0" cy="0"/>
        </a:xfrm>
      </p:grpSpPr>
      <p:sp>
        <p:nvSpPr>
          <p:cNvPr id="146" name="Google Shape;146;p29"/>
          <p:cNvSpPr txBox="1">
            <a:spLocks noGrp="1"/>
          </p:cNvSpPr>
          <p:nvPr>
            <p:ph type="subTitle" idx="1"/>
          </p:nvPr>
        </p:nvSpPr>
        <p:spPr>
          <a:xfrm>
            <a:off x="5872236" y="1238667"/>
            <a:ext cx="2738700" cy="71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7" name="Google Shape;147;p29"/>
          <p:cNvSpPr txBox="1">
            <a:spLocks noGrp="1"/>
          </p:cNvSpPr>
          <p:nvPr>
            <p:ph type="subTitle" idx="2"/>
          </p:nvPr>
        </p:nvSpPr>
        <p:spPr>
          <a:xfrm>
            <a:off x="5872236" y="4095333"/>
            <a:ext cx="2738700" cy="71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8" name="Google Shape;148;p29"/>
          <p:cNvSpPr txBox="1">
            <a:spLocks noGrp="1"/>
          </p:cNvSpPr>
          <p:nvPr>
            <p:ph type="subTitle" idx="3"/>
          </p:nvPr>
        </p:nvSpPr>
        <p:spPr>
          <a:xfrm>
            <a:off x="5872236" y="2667000"/>
            <a:ext cx="2738700" cy="71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9" name="Google Shape;149;p29"/>
          <p:cNvSpPr txBox="1">
            <a:spLocks noGrp="1"/>
          </p:cNvSpPr>
          <p:nvPr>
            <p:ph type="title" hasCustomPrompt="1"/>
          </p:nvPr>
        </p:nvSpPr>
        <p:spPr>
          <a:xfrm>
            <a:off x="3421825" y="617049"/>
            <a:ext cx="2602800" cy="158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150" name="Google Shape;150;p29"/>
          <p:cNvSpPr txBox="1">
            <a:spLocks noGrp="1"/>
          </p:cNvSpPr>
          <p:nvPr>
            <p:ph type="title" idx="4" hasCustomPrompt="1"/>
          </p:nvPr>
        </p:nvSpPr>
        <p:spPr>
          <a:xfrm>
            <a:off x="3421825" y="2045383"/>
            <a:ext cx="2602800" cy="158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151" name="Google Shape;151;p29"/>
          <p:cNvSpPr txBox="1">
            <a:spLocks noGrp="1"/>
          </p:cNvSpPr>
          <p:nvPr>
            <p:ph type="title" idx="5" hasCustomPrompt="1"/>
          </p:nvPr>
        </p:nvSpPr>
        <p:spPr>
          <a:xfrm>
            <a:off x="3421825" y="3473716"/>
            <a:ext cx="2602800" cy="158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152" name="Google Shape;152;p29"/>
          <p:cNvSpPr/>
          <p:nvPr/>
        </p:nvSpPr>
        <p:spPr>
          <a:xfrm>
            <a:off x="-9100" y="0"/>
            <a:ext cx="3242400" cy="571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4">
  <p:cSld name="CUSTOM_21">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667500" y="965200"/>
            <a:ext cx="7809000" cy="71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55" name="Google Shape;155;p30"/>
          <p:cNvSpPr/>
          <p:nvPr/>
        </p:nvSpPr>
        <p:spPr>
          <a:xfrm>
            <a:off x="0" y="-39861"/>
            <a:ext cx="667500" cy="575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a:off x="8476500" y="-20000"/>
            <a:ext cx="667500" cy="575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lvl1pPr lvl="0">
              <a:spcBef>
                <a:spcPts val="0"/>
              </a:spcBef>
              <a:spcAft>
                <a:spcPts val="0"/>
              </a:spcAft>
              <a:buSzPts val="2100"/>
              <a:buFont typeface="Montserrat"/>
              <a:buNone/>
              <a:defRPr sz="2500"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9" name="Google Shape;19;p4"/>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Font typeface="Livvic"/>
              <a:buAutoNum type="arabicPeriod"/>
              <a:defRPr sz="1200">
                <a:solidFill>
                  <a:schemeClr val="lt1"/>
                </a:solidFill>
              </a:defRPr>
            </a:lvl1pPr>
            <a:lvl2pPr marL="914400" lvl="1" indent="-292100">
              <a:spcBef>
                <a:spcPts val="1600"/>
              </a:spcBef>
              <a:spcAft>
                <a:spcPts val="0"/>
              </a:spcAft>
              <a:buClr>
                <a:schemeClr val="lt1"/>
              </a:buClr>
              <a:buSzPts val="1000"/>
              <a:buFont typeface="Roboto Condensed Light"/>
              <a:buAutoNum type="alphaLcPeriod"/>
              <a:defRPr sz="1200">
                <a:solidFill>
                  <a:schemeClr val="lt1"/>
                </a:solidFill>
              </a:defRPr>
            </a:lvl2pPr>
            <a:lvl3pPr marL="1371600" lvl="2" indent="-292100">
              <a:spcBef>
                <a:spcPts val="1600"/>
              </a:spcBef>
              <a:spcAft>
                <a:spcPts val="0"/>
              </a:spcAft>
              <a:buClr>
                <a:schemeClr val="lt1"/>
              </a:buClr>
              <a:buSzPts val="1000"/>
              <a:buFont typeface="Roboto Condensed Light"/>
              <a:buAutoNum type="romanLcPeriod"/>
              <a:defRPr sz="1200">
                <a:solidFill>
                  <a:schemeClr val="lt1"/>
                </a:solidFill>
              </a:defRPr>
            </a:lvl3pPr>
            <a:lvl4pPr marL="1828800" lvl="3" indent="-292100">
              <a:spcBef>
                <a:spcPts val="1600"/>
              </a:spcBef>
              <a:spcAft>
                <a:spcPts val="0"/>
              </a:spcAft>
              <a:buClr>
                <a:schemeClr val="lt1"/>
              </a:buClr>
              <a:buSzPts val="1000"/>
              <a:buFont typeface="Roboto Condensed Light"/>
              <a:buAutoNum type="arabicPeriod"/>
              <a:defRPr sz="1200">
                <a:solidFill>
                  <a:schemeClr val="lt1"/>
                </a:solidFill>
              </a:defRPr>
            </a:lvl4pPr>
            <a:lvl5pPr marL="2286000" lvl="4" indent="-292100">
              <a:spcBef>
                <a:spcPts val="1600"/>
              </a:spcBef>
              <a:spcAft>
                <a:spcPts val="0"/>
              </a:spcAft>
              <a:buClr>
                <a:schemeClr val="lt1"/>
              </a:buClr>
              <a:buSzPts val="1000"/>
              <a:buFont typeface="Roboto Condensed Light"/>
              <a:buAutoNum type="alphaLcPeriod"/>
              <a:defRPr sz="1200">
                <a:solidFill>
                  <a:schemeClr val="lt1"/>
                </a:solidFill>
              </a:defRPr>
            </a:lvl5pPr>
            <a:lvl6pPr marL="2743200" lvl="5" indent="-292100">
              <a:spcBef>
                <a:spcPts val="1600"/>
              </a:spcBef>
              <a:spcAft>
                <a:spcPts val="0"/>
              </a:spcAft>
              <a:buClr>
                <a:schemeClr val="lt1"/>
              </a:buClr>
              <a:buSzPts val="1000"/>
              <a:buFont typeface="Roboto Condensed Light"/>
              <a:buAutoNum type="romanLcPeriod"/>
              <a:defRPr sz="1200">
                <a:solidFill>
                  <a:schemeClr val="lt1"/>
                </a:solidFill>
              </a:defRPr>
            </a:lvl6pPr>
            <a:lvl7pPr marL="3200400" lvl="6" indent="-292100">
              <a:spcBef>
                <a:spcPts val="1600"/>
              </a:spcBef>
              <a:spcAft>
                <a:spcPts val="0"/>
              </a:spcAft>
              <a:buClr>
                <a:schemeClr val="lt1"/>
              </a:buClr>
              <a:buSzPts val="1000"/>
              <a:buFont typeface="Roboto Condensed Light"/>
              <a:buAutoNum type="arabicPeriod"/>
              <a:defRPr sz="1200">
                <a:solidFill>
                  <a:schemeClr val="lt1"/>
                </a:solidFill>
              </a:defRPr>
            </a:lvl7pPr>
            <a:lvl8pPr marL="3657600" lvl="7" indent="-292100">
              <a:spcBef>
                <a:spcPts val="1600"/>
              </a:spcBef>
              <a:spcAft>
                <a:spcPts val="0"/>
              </a:spcAft>
              <a:buClr>
                <a:schemeClr val="lt1"/>
              </a:buClr>
              <a:buSzPts val="1000"/>
              <a:buFont typeface="Roboto Condensed Light"/>
              <a:buAutoNum type="alphaLcPeriod"/>
              <a:defRPr sz="1200">
                <a:solidFill>
                  <a:schemeClr val="lt1"/>
                </a:solidFill>
              </a:defRPr>
            </a:lvl8pPr>
            <a:lvl9pPr marL="4114800" lvl="8" indent="-292100">
              <a:spcBef>
                <a:spcPts val="1600"/>
              </a:spcBef>
              <a:spcAft>
                <a:spcPts val="1600"/>
              </a:spcAft>
              <a:buClr>
                <a:schemeClr val="lt1"/>
              </a:buClr>
              <a:buSzPts val="1000"/>
              <a:buFont typeface="Roboto Condensed Light"/>
              <a:buAutoNum type="romanLcPeriod"/>
              <a:defRPr sz="1200">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wo columns 2">
  <p:cSld name="CUSTOM_22">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667500" y="965200"/>
            <a:ext cx="7809000" cy="71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59" name="Google Shape;159;p31"/>
          <p:cNvSpPr txBox="1">
            <a:spLocks noGrp="1"/>
          </p:cNvSpPr>
          <p:nvPr>
            <p:ph type="subTitle" idx="1"/>
          </p:nvPr>
        </p:nvSpPr>
        <p:spPr>
          <a:xfrm>
            <a:off x="1238525" y="2020528"/>
            <a:ext cx="3008400" cy="57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2100"/>
              <a:buFont typeface="Montserrat"/>
              <a:buNone/>
              <a:defRPr sz="2100">
                <a:solidFill>
                  <a:schemeClr val="dk1"/>
                </a:solidFill>
                <a:latin typeface="Montserrat"/>
                <a:ea typeface="Montserrat"/>
                <a:cs typeface="Montserrat"/>
                <a:sym typeface="Montserrat"/>
              </a:defRPr>
            </a:lvl9pPr>
          </a:lstStyle>
          <a:p>
            <a:endParaRPr/>
          </a:p>
        </p:txBody>
      </p:sp>
      <p:sp>
        <p:nvSpPr>
          <p:cNvPr id="160" name="Google Shape;160;p31"/>
          <p:cNvSpPr txBox="1">
            <a:spLocks noGrp="1"/>
          </p:cNvSpPr>
          <p:nvPr>
            <p:ph type="subTitle" idx="2"/>
          </p:nvPr>
        </p:nvSpPr>
        <p:spPr>
          <a:xfrm>
            <a:off x="1238525" y="2885444"/>
            <a:ext cx="3008400" cy="129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1" name="Google Shape;161;p31"/>
          <p:cNvSpPr txBox="1">
            <a:spLocks noGrp="1"/>
          </p:cNvSpPr>
          <p:nvPr>
            <p:ph type="subTitle" idx="3"/>
          </p:nvPr>
        </p:nvSpPr>
        <p:spPr>
          <a:xfrm>
            <a:off x="4890650" y="2020528"/>
            <a:ext cx="3008400" cy="57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2100"/>
              <a:buFont typeface="Montserrat"/>
              <a:buNone/>
              <a:defRPr sz="2100">
                <a:solidFill>
                  <a:schemeClr val="dk1"/>
                </a:solidFill>
                <a:latin typeface="Montserrat"/>
                <a:ea typeface="Montserrat"/>
                <a:cs typeface="Montserrat"/>
                <a:sym typeface="Montserrat"/>
              </a:defRPr>
            </a:lvl9pPr>
          </a:lstStyle>
          <a:p>
            <a:endParaRPr/>
          </a:p>
        </p:txBody>
      </p:sp>
      <p:sp>
        <p:nvSpPr>
          <p:cNvPr id="162" name="Google Shape;162;p31"/>
          <p:cNvSpPr txBox="1">
            <a:spLocks noGrp="1"/>
          </p:cNvSpPr>
          <p:nvPr>
            <p:ph type="subTitle" idx="4"/>
          </p:nvPr>
        </p:nvSpPr>
        <p:spPr>
          <a:xfrm>
            <a:off x="4885400" y="2886972"/>
            <a:ext cx="3008400" cy="129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3" name="Google Shape;163;p31"/>
          <p:cNvSpPr/>
          <p:nvPr/>
        </p:nvSpPr>
        <p:spPr>
          <a:xfrm>
            <a:off x="75" y="0"/>
            <a:ext cx="9144000" cy="6351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1"/>
          <p:cNvSpPr/>
          <p:nvPr/>
        </p:nvSpPr>
        <p:spPr>
          <a:xfrm rot="10800000">
            <a:off x="100" y="5086800"/>
            <a:ext cx="9144000" cy="6282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0"/>
        <p:cNvGrpSpPr/>
        <p:nvPr/>
      </p:nvGrpSpPr>
      <p:grpSpPr>
        <a:xfrm>
          <a:off x="0" y="0"/>
          <a:ext cx="0" cy="0"/>
          <a:chOff x="0" y="0"/>
          <a:chExt cx="0" cy="0"/>
        </a:xfrm>
      </p:grpSpPr>
      <p:sp>
        <p:nvSpPr>
          <p:cNvPr id="21" name="Google Shape;21;p5"/>
          <p:cNvSpPr/>
          <p:nvPr/>
        </p:nvSpPr>
        <p:spPr>
          <a:xfrm>
            <a:off x="658875" y="635000"/>
            <a:ext cx="7809000" cy="444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title"/>
          </p:nvPr>
        </p:nvSpPr>
        <p:spPr>
          <a:xfrm>
            <a:off x="667500" y="965200"/>
            <a:ext cx="7809000" cy="7113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100" b="1">
                <a:latin typeface="Montserrat"/>
                <a:ea typeface="Montserrat"/>
                <a:cs typeface="Montserrat"/>
                <a:sym typeface="Montserrat"/>
              </a:defRPr>
            </a:lvl2pPr>
            <a:lvl3pPr lvl="2" algn="ctr">
              <a:spcBef>
                <a:spcPts val="0"/>
              </a:spcBef>
              <a:spcAft>
                <a:spcPts val="0"/>
              </a:spcAft>
              <a:buSzPts val="2100"/>
              <a:buFont typeface="Montserrat"/>
              <a:buNone/>
              <a:defRPr sz="2100" b="1">
                <a:latin typeface="Montserrat"/>
                <a:ea typeface="Montserrat"/>
                <a:cs typeface="Montserrat"/>
                <a:sym typeface="Montserrat"/>
              </a:defRPr>
            </a:lvl3pPr>
            <a:lvl4pPr lvl="3" algn="ctr">
              <a:spcBef>
                <a:spcPts val="0"/>
              </a:spcBef>
              <a:spcAft>
                <a:spcPts val="0"/>
              </a:spcAft>
              <a:buSzPts val="2100"/>
              <a:buFont typeface="Montserrat"/>
              <a:buNone/>
              <a:defRPr sz="2100" b="1">
                <a:latin typeface="Montserrat"/>
                <a:ea typeface="Montserrat"/>
                <a:cs typeface="Montserrat"/>
                <a:sym typeface="Montserrat"/>
              </a:defRPr>
            </a:lvl4pPr>
            <a:lvl5pPr lvl="4" algn="ctr">
              <a:spcBef>
                <a:spcPts val="0"/>
              </a:spcBef>
              <a:spcAft>
                <a:spcPts val="0"/>
              </a:spcAft>
              <a:buSzPts val="2100"/>
              <a:buFont typeface="Montserrat"/>
              <a:buNone/>
              <a:defRPr sz="2100" b="1">
                <a:latin typeface="Montserrat"/>
                <a:ea typeface="Montserrat"/>
                <a:cs typeface="Montserrat"/>
                <a:sym typeface="Montserrat"/>
              </a:defRPr>
            </a:lvl5pPr>
            <a:lvl6pPr lvl="5" algn="ctr">
              <a:spcBef>
                <a:spcPts val="0"/>
              </a:spcBef>
              <a:spcAft>
                <a:spcPts val="0"/>
              </a:spcAft>
              <a:buSzPts val="2100"/>
              <a:buFont typeface="Montserrat"/>
              <a:buNone/>
              <a:defRPr sz="2100" b="1">
                <a:latin typeface="Montserrat"/>
                <a:ea typeface="Montserrat"/>
                <a:cs typeface="Montserrat"/>
                <a:sym typeface="Montserrat"/>
              </a:defRPr>
            </a:lvl6pPr>
            <a:lvl7pPr lvl="6" algn="ctr">
              <a:spcBef>
                <a:spcPts val="0"/>
              </a:spcBef>
              <a:spcAft>
                <a:spcPts val="0"/>
              </a:spcAft>
              <a:buSzPts val="2100"/>
              <a:buFont typeface="Montserrat"/>
              <a:buNone/>
              <a:defRPr sz="2100" b="1">
                <a:latin typeface="Montserrat"/>
                <a:ea typeface="Montserrat"/>
                <a:cs typeface="Montserrat"/>
                <a:sym typeface="Montserrat"/>
              </a:defRPr>
            </a:lvl7pPr>
            <a:lvl8pPr lvl="7" algn="ctr">
              <a:spcBef>
                <a:spcPts val="0"/>
              </a:spcBef>
              <a:spcAft>
                <a:spcPts val="0"/>
              </a:spcAft>
              <a:buSzPts val="2100"/>
              <a:buFont typeface="Montserrat"/>
              <a:buNone/>
              <a:defRPr sz="2100" b="1">
                <a:latin typeface="Montserrat"/>
                <a:ea typeface="Montserrat"/>
                <a:cs typeface="Montserrat"/>
                <a:sym typeface="Montserrat"/>
              </a:defRPr>
            </a:lvl8pPr>
            <a:lvl9pPr lvl="8" algn="ctr">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23" name="Google Shape;23;p5"/>
          <p:cNvSpPr txBox="1">
            <a:spLocks noGrp="1"/>
          </p:cNvSpPr>
          <p:nvPr>
            <p:ph type="subTitle" idx="1"/>
          </p:nvPr>
        </p:nvSpPr>
        <p:spPr>
          <a:xfrm>
            <a:off x="1244988" y="2107972"/>
            <a:ext cx="3008700" cy="492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24" name="Google Shape;24;p5"/>
          <p:cNvSpPr txBox="1">
            <a:spLocks noGrp="1"/>
          </p:cNvSpPr>
          <p:nvPr>
            <p:ph type="subTitle" idx="2"/>
          </p:nvPr>
        </p:nvSpPr>
        <p:spPr>
          <a:xfrm>
            <a:off x="1238525" y="2883694"/>
            <a:ext cx="3008700" cy="137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25" name="Google Shape;25;p5"/>
          <p:cNvSpPr txBox="1">
            <a:spLocks noGrp="1"/>
          </p:cNvSpPr>
          <p:nvPr>
            <p:ph type="subTitle" idx="3"/>
          </p:nvPr>
        </p:nvSpPr>
        <p:spPr>
          <a:xfrm>
            <a:off x="4893617" y="2107972"/>
            <a:ext cx="3005400" cy="4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26" name="Google Shape;26;p5"/>
          <p:cNvSpPr txBox="1">
            <a:spLocks noGrp="1"/>
          </p:cNvSpPr>
          <p:nvPr>
            <p:ph type="subTitle" idx="4"/>
          </p:nvPr>
        </p:nvSpPr>
        <p:spPr>
          <a:xfrm>
            <a:off x="4886911" y="2883694"/>
            <a:ext cx="3008700" cy="137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667500" y="965200"/>
            <a:ext cx="7809000" cy="7113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100" b="1">
                <a:latin typeface="Montserrat"/>
                <a:ea typeface="Montserrat"/>
                <a:cs typeface="Montserrat"/>
                <a:sym typeface="Montserrat"/>
              </a:defRPr>
            </a:lvl2pPr>
            <a:lvl3pPr lvl="2" algn="ctr">
              <a:spcBef>
                <a:spcPts val="0"/>
              </a:spcBef>
              <a:spcAft>
                <a:spcPts val="0"/>
              </a:spcAft>
              <a:buSzPts val="2100"/>
              <a:buFont typeface="Montserrat"/>
              <a:buNone/>
              <a:defRPr sz="2100" b="1">
                <a:latin typeface="Montserrat"/>
                <a:ea typeface="Montserrat"/>
                <a:cs typeface="Montserrat"/>
                <a:sym typeface="Montserrat"/>
              </a:defRPr>
            </a:lvl3pPr>
            <a:lvl4pPr lvl="3" algn="ctr">
              <a:spcBef>
                <a:spcPts val="0"/>
              </a:spcBef>
              <a:spcAft>
                <a:spcPts val="0"/>
              </a:spcAft>
              <a:buSzPts val="2100"/>
              <a:buFont typeface="Montserrat"/>
              <a:buNone/>
              <a:defRPr sz="2100" b="1">
                <a:latin typeface="Montserrat"/>
                <a:ea typeface="Montserrat"/>
                <a:cs typeface="Montserrat"/>
                <a:sym typeface="Montserrat"/>
              </a:defRPr>
            </a:lvl4pPr>
            <a:lvl5pPr lvl="4" algn="ctr">
              <a:spcBef>
                <a:spcPts val="0"/>
              </a:spcBef>
              <a:spcAft>
                <a:spcPts val="0"/>
              </a:spcAft>
              <a:buSzPts val="2100"/>
              <a:buFont typeface="Montserrat"/>
              <a:buNone/>
              <a:defRPr sz="2100" b="1">
                <a:latin typeface="Montserrat"/>
                <a:ea typeface="Montserrat"/>
                <a:cs typeface="Montserrat"/>
                <a:sym typeface="Montserrat"/>
              </a:defRPr>
            </a:lvl5pPr>
            <a:lvl6pPr lvl="5" algn="ctr">
              <a:spcBef>
                <a:spcPts val="0"/>
              </a:spcBef>
              <a:spcAft>
                <a:spcPts val="0"/>
              </a:spcAft>
              <a:buSzPts val="2100"/>
              <a:buFont typeface="Montserrat"/>
              <a:buNone/>
              <a:defRPr sz="2100" b="1">
                <a:latin typeface="Montserrat"/>
                <a:ea typeface="Montserrat"/>
                <a:cs typeface="Montserrat"/>
                <a:sym typeface="Montserrat"/>
              </a:defRPr>
            </a:lvl6pPr>
            <a:lvl7pPr lvl="6" algn="ctr">
              <a:spcBef>
                <a:spcPts val="0"/>
              </a:spcBef>
              <a:spcAft>
                <a:spcPts val="0"/>
              </a:spcAft>
              <a:buSzPts val="2100"/>
              <a:buFont typeface="Montserrat"/>
              <a:buNone/>
              <a:defRPr sz="2100" b="1">
                <a:latin typeface="Montserrat"/>
                <a:ea typeface="Montserrat"/>
                <a:cs typeface="Montserrat"/>
                <a:sym typeface="Montserrat"/>
              </a:defRPr>
            </a:lvl7pPr>
            <a:lvl8pPr lvl="7" algn="ctr">
              <a:spcBef>
                <a:spcPts val="0"/>
              </a:spcBef>
              <a:spcAft>
                <a:spcPts val="0"/>
              </a:spcAft>
              <a:buSzPts val="2100"/>
              <a:buFont typeface="Montserrat"/>
              <a:buNone/>
              <a:defRPr sz="2100" b="1">
                <a:latin typeface="Montserrat"/>
                <a:ea typeface="Montserrat"/>
                <a:cs typeface="Montserrat"/>
                <a:sym typeface="Montserrat"/>
              </a:defRPr>
            </a:lvl8pPr>
            <a:lvl9pPr lvl="8" algn="ctr">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29" name="Google Shape;29;p6"/>
          <p:cNvSpPr/>
          <p:nvPr/>
        </p:nvSpPr>
        <p:spPr>
          <a:xfrm>
            <a:off x="0" y="0"/>
            <a:ext cx="9144000" cy="6351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a:off x="0" y="5080000"/>
            <a:ext cx="9144000" cy="6351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226600" y="2017278"/>
            <a:ext cx="2607600" cy="5859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Montserrat"/>
              <a:buNone/>
              <a:defRPr sz="4000" b="1">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33" name="Google Shape;33;p7"/>
          <p:cNvSpPr txBox="1">
            <a:spLocks noGrp="1"/>
          </p:cNvSpPr>
          <p:nvPr>
            <p:ph type="subTitle" idx="1"/>
          </p:nvPr>
        </p:nvSpPr>
        <p:spPr>
          <a:xfrm>
            <a:off x="5226600" y="2562167"/>
            <a:ext cx="2607600" cy="116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34" name="Google Shape;34;p7"/>
          <p:cNvSpPr/>
          <p:nvPr/>
        </p:nvSpPr>
        <p:spPr>
          <a:xfrm>
            <a:off x="0" y="0"/>
            <a:ext cx="4573800" cy="571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p:nvPr/>
        </p:nvSpPr>
        <p:spPr>
          <a:xfrm>
            <a:off x="658875" y="635000"/>
            <a:ext cx="7809000" cy="444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667500" y="1862500"/>
            <a:ext cx="7809000" cy="9624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1pPr>
            <a:lvl2pPr lvl="1"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2pPr>
            <a:lvl3pPr lvl="2"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3pPr>
            <a:lvl4pPr lvl="3"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4pPr>
            <a:lvl5pPr lvl="4"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5pPr>
            <a:lvl6pPr lvl="5"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6pPr>
            <a:lvl7pPr lvl="6"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7pPr>
            <a:lvl8pPr lvl="7"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8pPr>
            <a:lvl9pPr lvl="8"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9pPr>
          </a:lstStyle>
          <a:p>
            <a:endParaRPr/>
          </a:p>
        </p:txBody>
      </p:sp>
      <p:sp>
        <p:nvSpPr>
          <p:cNvPr id="38" name="Google Shape;38;p8"/>
          <p:cNvSpPr txBox="1">
            <a:spLocks noGrp="1"/>
          </p:cNvSpPr>
          <p:nvPr>
            <p:ph type="subTitle" idx="1"/>
          </p:nvPr>
        </p:nvSpPr>
        <p:spPr>
          <a:xfrm>
            <a:off x="663600" y="3037500"/>
            <a:ext cx="7809000" cy="81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13988" y="965200"/>
            <a:ext cx="4915200" cy="7113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Montserrat"/>
              <a:buNone/>
              <a:defRPr sz="2500"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41" name="Google Shape;41;p9"/>
          <p:cNvSpPr txBox="1">
            <a:spLocks noGrp="1"/>
          </p:cNvSpPr>
          <p:nvPr>
            <p:ph type="body" idx="1"/>
          </p:nvPr>
        </p:nvSpPr>
        <p:spPr>
          <a:xfrm>
            <a:off x="2114813" y="1973503"/>
            <a:ext cx="4915200" cy="31152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Char char="●"/>
              <a:defRPr sz="1400">
                <a:solidFill>
                  <a:schemeClr val="lt1"/>
                </a:solidFill>
              </a:defRPr>
            </a:lvl1pPr>
            <a:lvl2pPr marL="914400" lvl="1" indent="-292100">
              <a:spcBef>
                <a:spcPts val="1600"/>
              </a:spcBef>
              <a:spcAft>
                <a:spcPts val="0"/>
              </a:spcAft>
              <a:buClr>
                <a:schemeClr val="lt1"/>
              </a:buClr>
              <a:buSzPts val="1000"/>
              <a:buChar char="○"/>
              <a:defRPr sz="1000">
                <a:solidFill>
                  <a:schemeClr val="lt1"/>
                </a:solidFill>
              </a:defRPr>
            </a:lvl2pPr>
            <a:lvl3pPr marL="1371600" lvl="2" indent="-292100">
              <a:spcBef>
                <a:spcPts val="1600"/>
              </a:spcBef>
              <a:spcAft>
                <a:spcPts val="0"/>
              </a:spcAft>
              <a:buClr>
                <a:schemeClr val="lt1"/>
              </a:buClr>
              <a:buSzPts val="1000"/>
              <a:buChar char="■"/>
              <a:defRPr sz="1000">
                <a:solidFill>
                  <a:schemeClr val="lt1"/>
                </a:solidFill>
              </a:defRPr>
            </a:lvl3pPr>
            <a:lvl4pPr marL="1828800" lvl="3" indent="-292100">
              <a:spcBef>
                <a:spcPts val="1600"/>
              </a:spcBef>
              <a:spcAft>
                <a:spcPts val="0"/>
              </a:spcAft>
              <a:buClr>
                <a:schemeClr val="lt1"/>
              </a:buClr>
              <a:buSzPts val="1000"/>
              <a:buChar char="●"/>
              <a:defRPr sz="1000">
                <a:solidFill>
                  <a:schemeClr val="lt1"/>
                </a:solidFill>
              </a:defRPr>
            </a:lvl4pPr>
            <a:lvl5pPr marL="2286000" lvl="4" indent="-292100">
              <a:spcBef>
                <a:spcPts val="1600"/>
              </a:spcBef>
              <a:spcAft>
                <a:spcPts val="0"/>
              </a:spcAft>
              <a:buClr>
                <a:schemeClr val="lt1"/>
              </a:buClr>
              <a:buSzPts val="1000"/>
              <a:buChar char="○"/>
              <a:defRPr sz="1000">
                <a:solidFill>
                  <a:schemeClr val="lt1"/>
                </a:solidFill>
              </a:defRPr>
            </a:lvl5pPr>
            <a:lvl6pPr marL="2743200" lvl="5" indent="-292100">
              <a:spcBef>
                <a:spcPts val="1600"/>
              </a:spcBef>
              <a:spcAft>
                <a:spcPts val="0"/>
              </a:spcAft>
              <a:buClr>
                <a:schemeClr val="lt1"/>
              </a:buClr>
              <a:buSzPts val="1000"/>
              <a:buChar char="■"/>
              <a:defRPr sz="1000">
                <a:solidFill>
                  <a:schemeClr val="lt1"/>
                </a:solidFill>
              </a:defRPr>
            </a:lvl6pPr>
            <a:lvl7pPr marL="3200400" lvl="6" indent="-292100">
              <a:spcBef>
                <a:spcPts val="1600"/>
              </a:spcBef>
              <a:spcAft>
                <a:spcPts val="0"/>
              </a:spcAft>
              <a:buClr>
                <a:schemeClr val="lt1"/>
              </a:buClr>
              <a:buSzPts val="1000"/>
              <a:buChar char="●"/>
              <a:defRPr sz="1000">
                <a:solidFill>
                  <a:schemeClr val="lt1"/>
                </a:solidFill>
              </a:defRPr>
            </a:lvl7pPr>
            <a:lvl8pPr marL="3657600" lvl="7" indent="-292100">
              <a:spcBef>
                <a:spcPts val="1600"/>
              </a:spcBef>
              <a:spcAft>
                <a:spcPts val="0"/>
              </a:spcAft>
              <a:buClr>
                <a:schemeClr val="lt1"/>
              </a:buClr>
              <a:buSzPts val="1000"/>
              <a:buChar char="○"/>
              <a:defRPr sz="1000">
                <a:solidFill>
                  <a:schemeClr val="lt1"/>
                </a:solidFill>
              </a:defRPr>
            </a:lvl8pPr>
            <a:lvl9pPr marL="4114800" lvl="8" indent="-292100">
              <a:spcBef>
                <a:spcPts val="1600"/>
              </a:spcBef>
              <a:spcAft>
                <a:spcPts val="1600"/>
              </a:spcAft>
              <a:buClr>
                <a:schemeClr val="lt1"/>
              </a:buClr>
              <a:buSzPts val="1000"/>
              <a:buChar char="■"/>
              <a:defRPr sz="10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5391900" y="2521333"/>
            <a:ext cx="3084600" cy="6723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Clr>
                <a:srgbClr val="000000"/>
              </a:buClr>
              <a:buSzPts val="2100"/>
              <a:buFont typeface="Montserrat"/>
              <a:buNone/>
              <a:defRPr sz="2500" b="1">
                <a:solidFill>
                  <a:srgbClr val="000000"/>
                </a:solidFill>
                <a:latin typeface="Playfair Display"/>
                <a:ea typeface="Playfair Display"/>
                <a:cs typeface="Playfair Display"/>
                <a:sym typeface="Playfair Display"/>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7500" y="494472"/>
            <a:ext cx="7809000" cy="636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67500" y="1280528"/>
            <a:ext cx="7809000" cy="3795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a:spLocks noGrp="1"/>
          </p:cNvSpPr>
          <p:nvPr>
            <p:ph type="ctrTitle"/>
          </p:nvPr>
        </p:nvSpPr>
        <p:spPr>
          <a:xfrm>
            <a:off x="4572000" y="1480167"/>
            <a:ext cx="3900600" cy="175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Data Mining Project Presentation</a:t>
            </a:r>
            <a:endParaRPr>
              <a:solidFill>
                <a:srgbClr val="FFFFFF"/>
              </a:solidFill>
            </a:endParaRPr>
          </a:p>
        </p:txBody>
      </p:sp>
      <p:pic>
        <p:nvPicPr>
          <p:cNvPr id="171" name="Google Shape;171;p32"/>
          <p:cNvPicPr preferRelativeResize="0"/>
          <p:nvPr/>
        </p:nvPicPr>
        <p:blipFill rotWithShape="1">
          <a:blip r:embed="rId3">
            <a:alphaModFix/>
          </a:blip>
          <a:srcRect l="62598" t="6256" b="6247"/>
          <a:stretch/>
        </p:blipFill>
        <p:spPr>
          <a:xfrm>
            <a:off x="667500" y="635000"/>
            <a:ext cx="2561100" cy="4445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Insights from Numerical Variables  </a:t>
            </a:r>
            <a:endParaRPr/>
          </a:p>
        </p:txBody>
      </p:sp>
      <p:sp>
        <p:nvSpPr>
          <p:cNvPr id="232" name="Google Shape;232;p41"/>
          <p:cNvSpPr txBox="1">
            <a:spLocks noGrp="1"/>
          </p:cNvSpPr>
          <p:nvPr>
            <p:ph type="body" idx="1"/>
          </p:nvPr>
        </p:nvSpPr>
        <p:spPr>
          <a:xfrm>
            <a:off x="667500" y="1197425"/>
            <a:ext cx="2803800" cy="39564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a:t>We were able to see connections  between the variables education level, income group and average hours per week. While not overly surprising we can see that those who work longer hours per week on average have a higher frequency of income over $50,000</a:t>
            </a:r>
            <a:endParaRPr/>
          </a:p>
          <a:p>
            <a:pPr marL="457200" lvl="0" indent="-292100" algn="l" rtl="0">
              <a:spcBef>
                <a:spcPts val="0"/>
              </a:spcBef>
              <a:spcAft>
                <a:spcPts val="0"/>
              </a:spcAft>
              <a:buSzPts val="1000"/>
              <a:buChar char="●"/>
            </a:pPr>
            <a:r>
              <a:rPr lang="en"/>
              <a:t>We have also noticed that the number of hours worked per week is not impacted by one's  education level.</a:t>
            </a:r>
            <a:endParaRPr/>
          </a:p>
          <a:p>
            <a:pPr marL="457200" lvl="0" indent="-292100" algn="l" rtl="0">
              <a:spcBef>
                <a:spcPts val="0"/>
              </a:spcBef>
              <a:spcAft>
                <a:spcPts val="0"/>
              </a:spcAft>
              <a:buSzPts val="1000"/>
              <a:buChar char="●"/>
            </a:pPr>
            <a:r>
              <a:rPr lang="en"/>
              <a:t>Longer hours worked has a higher frequency of income over $50,000 across all levels of education</a:t>
            </a:r>
            <a:endParaRPr/>
          </a:p>
          <a:p>
            <a:pPr marL="457200" lvl="0" indent="0" algn="l" rtl="0">
              <a:spcBef>
                <a:spcPts val="1600"/>
              </a:spcBef>
              <a:spcAft>
                <a:spcPts val="1600"/>
              </a:spcAft>
              <a:buNone/>
            </a:pPr>
            <a:endParaRPr/>
          </a:p>
        </p:txBody>
      </p:sp>
      <p:pic>
        <p:nvPicPr>
          <p:cNvPr id="233" name="Google Shape;233;p41"/>
          <p:cNvPicPr preferRelativeResize="0"/>
          <p:nvPr/>
        </p:nvPicPr>
        <p:blipFill>
          <a:blip r:embed="rId3">
            <a:alphaModFix/>
          </a:blip>
          <a:stretch>
            <a:fillRect/>
          </a:stretch>
        </p:blipFill>
        <p:spPr>
          <a:xfrm>
            <a:off x="3616525" y="1473400"/>
            <a:ext cx="5221900" cy="340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2"/>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 </a:t>
            </a:r>
            <a:endParaRPr/>
          </a:p>
          <a:p>
            <a:pPr marL="0" lvl="0" indent="0" algn="l" rtl="0">
              <a:spcBef>
                <a:spcPts val="0"/>
              </a:spcBef>
              <a:spcAft>
                <a:spcPts val="0"/>
              </a:spcAft>
              <a:buNone/>
            </a:pPr>
            <a:endParaRPr/>
          </a:p>
        </p:txBody>
      </p:sp>
      <p:sp>
        <p:nvSpPr>
          <p:cNvPr id="239" name="Google Shape;239;p42"/>
          <p:cNvSpPr txBox="1">
            <a:spLocks noGrp="1"/>
          </p:cNvSpPr>
          <p:nvPr>
            <p:ph type="body" idx="1"/>
          </p:nvPr>
        </p:nvSpPr>
        <p:spPr>
          <a:xfrm>
            <a:off x="667500" y="1337142"/>
            <a:ext cx="8092800" cy="100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summary we have found that the greatest indicator of a US resident having an income over $50,000 is one’s occupation, level of education, marital status, and age. With this in mind we have come up with the following recommendations to increase the likelihood of US residents making over $50,000</a:t>
            </a:r>
            <a:endParaRPr/>
          </a:p>
          <a:p>
            <a:pPr marL="0" lvl="0" indent="0" algn="l" rtl="0">
              <a:spcBef>
                <a:spcPts val="1600"/>
              </a:spcBef>
              <a:spcAft>
                <a:spcPts val="1600"/>
              </a:spcAft>
              <a:buNone/>
            </a:pPr>
            <a:endParaRPr/>
          </a:p>
        </p:txBody>
      </p:sp>
      <p:sp>
        <p:nvSpPr>
          <p:cNvPr id="240" name="Google Shape;240;p42"/>
          <p:cNvSpPr txBox="1"/>
          <p:nvPr/>
        </p:nvSpPr>
        <p:spPr>
          <a:xfrm>
            <a:off x="811800" y="2342750"/>
            <a:ext cx="7520400" cy="27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a:p>
            <a:pPr marL="457200" lvl="0" indent="-304800" algn="l" rtl="0">
              <a:spcBef>
                <a:spcPts val="1600"/>
              </a:spcBef>
              <a:spcAft>
                <a:spcPts val="0"/>
              </a:spcAft>
              <a:buClr>
                <a:schemeClr val="lt1"/>
              </a:buClr>
              <a:buSzPts val="1200"/>
              <a:buFont typeface="Montserrat"/>
              <a:buAutoNum type="arabicPeriod"/>
            </a:pPr>
            <a:r>
              <a:rPr lang="en" sz="1200">
                <a:solidFill>
                  <a:schemeClr val="lt1"/>
                </a:solidFill>
                <a:latin typeface="Montserrat"/>
                <a:ea typeface="Montserrat"/>
                <a:cs typeface="Montserrat"/>
                <a:sym typeface="Montserrat"/>
              </a:rPr>
              <a:t>Make an investment to expose high school students to careers in Professional Specialities through elective classes,  and talks with local professionals  in these career fields.  </a:t>
            </a:r>
            <a:endParaRPr sz="1200">
              <a:solidFill>
                <a:schemeClr val="lt1"/>
              </a:solidFill>
              <a:latin typeface="Montserrat"/>
              <a:ea typeface="Montserrat"/>
              <a:cs typeface="Montserrat"/>
              <a:sym typeface="Montserrat"/>
            </a:endParaRPr>
          </a:p>
          <a:p>
            <a:pPr marL="457200" lvl="0" indent="-304800" algn="l" rtl="0">
              <a:spcBef>
                <a:spcPts val="0"/>
              </a:spcBef>
              <a:spcAft>
                <a:spcPts val="0"/>
              </a:spcAft>
              <a:buClr>
                <a:schemeClr val="lt1"/>
              </a:buClr>
              <a:buSzPts val="1200"/>
              <a:buFont typeface="Montserrat"/>
              <a:buAutoNum type="arabicPeriod"/>
            </a:pPr>
            <a:r>
              <a:rPr lang="en" sz="1200">
                <a:solidFill>
                  <a:schemeClr val="lt1"/>
                </a:solidFill>
                <a:latin typeface="Montserrat"/>
                <a:ea typeface="Montserrat"/>
                <a:cs typeface="Montserrat"/>
                <a:sym typeface="Montserrat"/>
              </a:rPr>
              <a:t>The US should not only focus on preparing high school students for college, but also further invest  resources to help students complete their Bachelor's degrees instead  of taking a gap or dropping out all together.  This would help to increase the number of residents with a  Bachelors degree and thus increase the likelihood that someone would make over $50,000.</a:t>
            </a:r>
            <a:endParaRPr sz="1200">
              <a:solidFill>
                <a:schemeClr val="lt1"/>
              </a:solidFill>
              <a:latin typeface="Montserrat"/>
              <a:ea typeface="Montserrat"/>
              <a:cs typeface="Montserrat"/>
              <a:sym typeface="Montserrat"/>
            </a:endParaRPr>
          </a:p>
          <a:p>
            <a:pPr marL="457200" lvl="0" indent="-304800" algn="l" rtl="0">
              <a:spcBef>
                <a:spcPts val="0"/>
              </a:spcBef>
              <a:spcAft>
                <a:spcPts val="0"/>
              </a:spcAft>
              <a:buClr>
                <a:schemeClr val="lt1"/>
              </a:buClr>
              <a:buSzPts val="1200"/>
              <a:buFont typeface="Montserrat"/>
              <a:buAutoNum type="arabicPeriod"/>
            </a:pPr>
            <a:r>
              <a:rPr lang="en" sz="1200">
                <a:solidFill>
                  <a:schemeClr val="lt1"/>
                </a:solidFill>
                <a:latin typeface="Montserrat"/>
                <a:ea typeface="Montserrat"/>
                <a:cs typeface="Montserrat"/>
                <a:sym typeface="Montserrat"/>
              </a:rPr>
              <a:t>Marriage is also shown to be a strong indicator for an income greater than $50,000.  Because of this we recommend that further investment is made for research to dive into what parts of marriage specifically drive higher incomes.</a:t>
            </a:r>
            <a:endParaRPr sz="12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501150" y="1663433"/>
            <a:ext cx="8141700" cy="256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a:t>Thank you </a:t>
            </a:r>
            <a:endParaRPr sz="4400"/>
          </a:p>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4"/>
          <p:cNvSpPr txBox="1">
            <a:spLocks noGrp="1"/>
          </p:cNvSpPr>
          <p:nvPr>
            <p:ph type="title"/>
          </p:nvPr>
        </p:nvSpPr>
        <p:spPr>
          <a:xfrm>
            <a:off x="501150" y="1575333"/>
            <a:ext cx="8141700" cy="256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a:t>Appendix</a:t>
            </a:r>
            <a:endParaRPr sz="4400"/>
          </a:p>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5"/>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Observations Methodology </a:t>
            </a:r>
            <a:endParaRPr/>
          </a:p>
        </p:txBody>
      </p:sp>
      <p:sp>
        <p:nvSpPr>
          <p:cNvPr id="256" name="Google Shape;256;p45"/>
          <p:cNvSpPr txBox="1">
            <a:spLocks noGrp="1"/>
          </p:cNvSpPr>
          <p:nvPr>
            <p:ph type="body" idx="1"/>
          </p:nvPr>
        </p:nvSpPr>
        <p:spPr>
          <a:xfrm>
            <a:off x="790825" y="1415444"/>
            <a:ext cx="80928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model there was a total of 6,179,295,876 observation.  However from this total observation count we took a sample of 601,547 observations across the 14 variables.  We did this by taking a random sample of 1/10,000 of the total observations, which allowed us to clean the data in r and build our models in python.</a:t>
            </a:r>
            <a:endParaRPr/>
          </a:p>
          <a:p>
            <a:pPr marL="0" lvl="0" indent="0" algn="l" rtl="0">
              <a:spcBef>
                <a:spcPts val="1600"/>
              </a:spcBef>
              <a:spcAft>
                <a:spcPts val="0"/>
              </a:spcAft>
              <a:buNone/>
            </a:pPr>
            <a:r>
              <a:rPr lang="en"/>
              <a:t>Below is a snapshot of the dataset output from r:</a:t>
            </a:r>
            <a:endParaRPr/>
          </a:p>
          <a:p>
            <a:pPr marL="0" lvl="0" indent="0" algn="l" rtl="0">
              <a:spcBef>
                <a:spcPts val="1600"/>
              </a:spcBef>
              <a:spcAft>
                <a:spcPts val="1600"/>
              </a:spcAft>
              <a:buNone/>
            </a:pPr>
            <a:endParaRPr sz="1400"/>
          </a:p>
        </p:txBody>
      </p:sp>
      <p:pic>
        <p:nvPicPr>
          <p:cNvPr id="257" name="Google Shape;257;p45"/>
          <p:cNvPicPr preferRelativeResize="0"/>
          <p:nvPr/>
        </p:nvPicPr>
        <p:blipFill>
          <a:blip r:embed="rId3">
            <a:alphaModFix/>
          </a:blip>
          <a:stretch>
            <a:fillRect/>
          </a:stretch>
        </p:blipFill>
        <p:spPr>
          <a:xfrm>
            <a:off x="833638" y="3394002"/>
            <a:ext cx="6230604" cy="104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6"/>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Numerical vs. Categorical Variables </a:t>
            </a:r>
            <a:endParaRPr/>
          </a:p>
          <a:p>
            <a:pPr marL="0" lvl="0" indent="0" algn="l" rtl="0">
              <a:spcBef>
                <a:spcPts val="0"/>
              </a:spcBef>
              <a:spcAft>
                <a:spcPts val="0"/>
              </a:spcAft>
              <a:buNone/>
            </a:pPr>
            <a:endParaRPr/>
          </a:p>
        </p:txBody>
      </p:sp>
      <p:sp>
        <p:nvSpPr>
          <p:cNvPr id="263" name="Google Shape;263;p46"/>
          <p:cNvSpPr txBox="1">
            <a:spLocks noGrp="1"/>
          </p:cNvSpPr>
          <p:nvPr>
            <p:ph type="body" idx="1"/>
          </p:nvPr>
        </p:nvSpPr>
        <p:spPr>
          <a:xfrm>
            <a:off x="597025" y="1317556"/>
            <a:ext cx="80928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 set from the US Census included a total of 14 different variables.  We split these into either categorical or numeric variables.  This is shown in the table below:</a:t>
            </a: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When it came to deciding which variables would be considered categorical, most were straightforward however education-num (years of education) looked like a possible numeric variables.  But after looking further into each number we determined that education-num was actually serving as a marker for each category in the education variable.  We confirmed this by checking the amount of discrete data points</a:t>
            </a:r>
            <a:endParaRPr/>
          </a:p>
        </p:txBody>
      </p:sp>
      <p:pic>
        <p:nvPicPr>
          <p:cNvPr id="264" name="Google Shape;264;p46"/>
          <p:cNvPicPr preferRelativeResize="0"/>
          <p:nvPr/>
        </p:nvPicPr>
        <p:blipFill>
          <a:blip r:embed="rId3">
            <a:alphaModFix/>
          </a:blip>
          <a:stretch>
            <a:fillRect/>
          </a:stretch>
        </p:blipFill>
        <p:spPr>
          <a:xfrm>
            <a:off x="3457575" y="1956347"/>
            <a:ext cx="1857375" cy="18811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7"/>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 for Numeric Variables </a:t>
            </a:r>
            <a:endParaRPr/>
          </a:p>
          <a:p>
            <a:pPr marL="0" lvl="0" indent="0" algn="ctr" rtl="0">
              <a:spcBef>
                <a:spcPts val="0"/>
              </a:spcBef>
              <a:spcAft>
                <a:spcPts val="0"/>
              </a:spcAft>
              <a:buNone/>
            </a:pPr>
            <a:endParaRPr/>
          </a:p>
        </p:txBody>
      </p:sp>
      <p:sp>
        <p:nvSpPr>
          <p:cNvPr id="270" name="Google Shape;270;p47"/>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found that the numeric variables are age, capital-gain, capital-loss , and hours per week.  Below is our table showing missing values, min, max,  median, mean, standard deviation, skewness, and kurtosis:</a:t>
            </a:r>
            <a:endParaRPr/>
          </a:p>
          <a:p>
            <a:pPr marL="0" lvl="0" indent="0" algn="l" rtl="0">
              <a:spcBef>
                <a:spcPts val="1600"/>
              </a:spcBef>
              <a:spcAft>
                <a:spcPts val="1600"/>
              </a:spcAft>
              <a:buNone/>
            </a:pPr>
            <a:r>
              <a:rPr lang="en"/>
              <a:t>  </a:t>
            </a:r>
            <a:endParaRPr/>
          </a:p>
        </p:txBody>
      </p:sp>
      <p:pic>
        <p:nvPicPr>
          <p:cNvPr id="271" name="Google Shape;271;p47"/>
          <p:cNvPicPr preferRelativeResize="0"/>
          <p:nvPr/>
        </p:nvPicPr>
        <p:blipFill>
          <a:blip r:embed="rId3">
            <a:alphaModFix/>
          </a:blip>
          <a:stretch>
            <a:fillRect/>
          </a:stretch>
        </p:blipFill>
        <p:spPr>
          <a:xfrm>
            <a:off x="1518250" y="2489806"/>
            <a:ext cx="5326063" cy="1238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Diagrams for Numeric Variables - Age (½)</a:t>
            </a:r>
            <a:endParaRPr/>
          </a:p>
          <a:p>
            <a:pPr marL="0" lvl="0" indent="0" algn="l" rtl="0">
              <a:spcBef>
                <a:spcPts val="0"/>
              </a:spcBef>
              <a:spcAft>
                <a:spcPts val="0"/>
              </a:spcAft>
              <a:buNone/>
            </a:pPr>
            <a:endParaRPr/>
          </a:p>
        </p:txBody>
      </p:sp>
      <p:pic>
        <p:nvPicPr>
          <p:cNvPr id="277" name="Google Shape;277;p48"/>
          <p:cNvPicPr preferRelativeResize="0"/>
          <p:nvPr/>
        </p:nvPicPr>
        <p:blipFill>
          <a:blip r:embed="rId3">
            <a:alphaModFix/>
          </a:blip>
          <a:stretch>
            <a:fillRect/>
          </a:stretch>
        </p:blipFill>
        <p:spPr>
          <a:xfrm>
            <a:off x="2104373" y="1601500"/>
            <a:ext cx="4112729" cy="28795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xfrm>
            <a:off x="667500" y="344778"/>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Diagrams for Numeric Variables - Age (2/2)</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283" name="Google Shape;283;p49"/>
          <p:cNvPicPr preferRelativeResize="0"/>
          <p:nvPr/>
        </p:nvPicPr>
        <p:blipFill>
          <a:blip r:embed="rId3">
            <a:alphaModFix/>
          </a:blip>
          <a:stretch>
            <a:fillRect/>
          </a:stretch>
        </p:blipFill>
        <p:spPr>
          <a:xfrm>
            <a:off x="1271525" y="1199528"/>
            <a:ext cx="5500792" cy="3184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0"/>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Numeric Variables </a:t>
            </a:r>
            <a:endParaRPr/>
          </a:p>
          <a:p>
            <a:pPr marL="0" lvl="0" indent="0" algn="l" rtl="0">
              <a:spcBef>
                <a:spcPts val="0"/>
              </a:spcBef>
              <a:spcAft>
                <a:spcPts val="0"/>
              </a:spcAft>
              <a:buNone/>
            </a:pPr>
            <a:endParaRPr/>
          </a:p>
        </p:txBody>
      </p:sp>
      <p:sp>
        <p:nvSpPr>
          <p:cNvPr id="289" name="Google Shape;289;p50"/>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Capital Gains:</a:t>
            </a:r>
            <a:endParaRPr sz="1400"/>
          </a:p>
          <a:p>
            <a:pPr marL="0" lvl="0" indent="0" algn="l" rtl="0">
              <a:spcBef>
                <a:spcPts val="1600"/>
              </a:spcBef>
              <a:spcAft>
                <a:spcPts val="1600"/>
              </a:spcAft>
              <a:buNone/>
            </a:pPr>
            <a:endParaRPr sz="1400"/>
          </a:p>
        </p:txBody>
      </p:sp>
      <p:pic>
        <p:nvPicPr>
          <p:cNvPr id="290" name="Google Shape;290;p50"/>
          <p:cNvPicPr preferRelativeResize="0"/>
          <p:nvPr/>
        </p:nvPicPr>
        <p:blipFill>
          <a:blip r:embed="rId3">
            <a:alphaModFix/>
          </a:blip>
          <a:stretch>
            <a:fillRect/>
          </a:stretch>
        </p:blipFill>
        <p:spPr>
          <a:xfrm>
            <a:off x="2237812" y="1820583"/>
            <a:ext cx="3890313" cy="2744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5"/>
        <p:cNvGrpSpPr/>
        <p:nvPr/>
      </p:nvGrpSpPr>
      <p:grpSpPr>
        <a:xfrm>
          <a:off x="0" y="0"/>
          <a:ext cx="0" cy="0"/>
          <a:chOff x="0" y="0"/>
          <a:chExt cx="0" cy="0"/>
        </a:xfrm>
      </p:grpSpPr>
      <p:sp>
        <p:nvSpPr>
          <p:cNvPr id="176" name="Google Shape;176;p33"/>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Executive Summary </a:t>
            </a:r>
            <a:endParaRPr/>
          </a:p>
        </p:txBody>
      </p:sp>
      <p:sp>
        <p:nvSpPr>
          <p:cNvPr id="177" name="Google Shape;177;p33"/>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600"/>
              <a:t>After performing an analysis of the US census data we believe that strategies to encourage completion of a bachelor degrees and  encourage professional careers are the most beneficial to grow income outcomes in the US.</a:t>
            </a:r>
            <a:endParaRPr sz="1600"/>
          </a:p>
          <a:p>
            <a:pPr marL="0" lvl="0" indent="0" algn="l" rtl="0">
              <a:spcBef>
                <a:spcPts val="1600"/>
              </a:spcBef>
              <a:spcAft>
                <a:spcPts val="0"/>
              </a:spcAft>
              <a:buNone/>
            </a:pPr>
            <a:endParaRPr sz="1600"/>
          </a:p>
          <a:p>
            <a:pPr marL="914400" lvl="0" indent="-317500" algn="l" rtl="0">
              <a:lnSpc>
                <a:spcPct val="150000"/>
              </a:lnSpc>
              <a:spcBef>
                <a:spcPts val="1600"/>
              </a:spcBef>
              <a:spcAft>
                <a:spcPts val="0"/>
              </a:spcAft>
              <a:buSzPts val="1400"/>
              <a:buChar char="●"/>
            </a:pPr>
            <a:r>
              <a:rPr lang="en" sz="1400"/>
              <a:t>One's education level is a strong indicator of higher income levels  </a:t>
            </a:r>
            <a:endParaRPr sz="1400"/>
          </a:p>
          <a:p>
            <a:pPr marL="914400" lvl="0" indent="-304800" algn="l" rtl="0">
              <a:lnSpc>
                <a:spcPct val="150000"/>
              </a:lnSpc>
              <a:spcBef>
                <a:spcPts val="0"/>
              </a:spcBef>
              <a:spcAft>
                <a:spcPts val="0"/>
              </a:spcAft>
              <a:buSzPts val="1200"/>
              <a:buChar char="●"/>
            </a:pPr>
            <a:r>
              <a:rPr lang="en" sz="1400"/>
              <a:t>Ones career field is shown to be statistically significant in terms of their  future earning power </a:t>
            </a:r>
            <a:endParaRPr sz="1400"/>
          </a:p>
          <a:p>
            <a:pPr marL="914400" lvl="0" indent="-304800" algn="l" rtl="0">
              <a:lnSpc>
                <a:spcPct val="150000"/>
              </a:lnSpc>
              <a:spcBef>
                <a:spcPts val="0"/>
              </a:spcBef>
              <a:spcAft>
                <a:spcPts val="0"/>
              </a:spcAft>
              <a:buSzPts val="1200"/>
              <a:buChar char="●"/>
            </a:pPr>
            <a:r>
              <a:rPr lang="en" sz="1400"/>
              <a:t>Married US residents  are shown to have a higher earning potential then their non married peers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1"/>
          <p:cNvSpPr txBox="1">
            <a:spLocks noGrp="1"/>
          </p:cNvSpPr>
          <p:nvPr>
            <p:ph type="title"/>
          </p:nvPr>
        </p:nvSpPr>
        <p:spPr>
          <a:xfrm>
            <a:off x="667500" y="615444"/>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Numeric Variables </a:t>
            </a:r>
            <a:endParaRPr/>
          </a:p>
          <a:p>
            <a:pPr marL="0" lvl="0" indent="0" algn="l" rtl="0">
              <a:spcBef>
                <a:spcPts val="0"/>
              </a:spcBef>
              <a:spcAft>
                <a:spcPts val="0"/>
              </a:spcAft>
              <a:buNone/>
            </a:pPr>
            <a:endParaRPr/>
          </a:p>
        </p:txBody>
      </p:sp>
      <p:sp>
        <p:nvSpPr>
          <p:cNvPr id="296" name="Google Shape;296;p51"/>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Capital Loss:</a:t>
            </a: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297" name="Google Shape;297;p51"/>
          <p:cNvPicPr preferRelativeResize="0"/>
          <p:nvPr/>
        </p:nvPicPr>
        <p:blipFill>
          <a:blip r:embed="rId3">
            <a:alphaModFix/>
          </a:blip>
          <a:stretch>
            <a:fillRect/>
          </a:stretch>
        </p:blipFill>
        <p:spPr>
          <a:xfrm>
            <a:off x="2511838" y="1611417"/>
            <a:ext cx="3670105" cy="27615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2"/>
          <p:cNvSpPr txBox="1">
            <a:spLocks noGrp="1"/>
          </p:cNvSpPr>
          <p:nvPr>
            <p:ph type="title"/>
          </p:nvPr>
        </p:nvSpPr>
        <p:spPr>
          <a:xfrm>
            <a:off x="667500" y="378278"/>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Numeric Variables: Hour Per Week</a:t>
            </a:r>
            <a:endParaRPr/>
          </a:p>
        </p:txBody>
      </p:sp>
      <p:pic>
        <p:nvPicPr>
          <p:cNvPr id="303" name="Google Shape;303;p52"/>
          <p:cNvPicPr preferRelativeResize="0"/>
          <p:nvPr/>
        </p:nvPicPr>
        <p:blipFill>
          <a:blip r:embed="rId3">
            <a:alphaModFix/>
          </a:blip>
          <a:stretch>
            <a:fillRect/>
          </a:stretch>
        </p:blipFill>
        <p:spPr>
          <a:xfrm>
            <a:off x="2477374" y="1852028"/>
            <a:ext cx="3727542" cy="25810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3"/>
          <p:cNvSpPr txBox="1">
            <a:spLocks noGrp="1"/>
          </p:cNvSpPr>
          <p:nvPr>
            <p:ph type="title"/>
          </p:nvPr>
        </p:nvSpPr>
        <p:spPr>
          <a:xfrm>
            <a:off x="667500" y="266667"/>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Numeric Variables - Hours Per Week- (1/2) </a:t>
            </a:r>
            <a:endParaRPr/>
          </a:p>
          <a:p>
            <a:pPr marL="0" lvl="0" indent="0" algn="l" rtl="0">
              <a:spcBef>
                <a:spcPts val="0"/>
              </a:spcBef>
              <a:spcAft>
                <a:spcPts val="0"/>
              </a:spcAft>
              <a:buNone/>
            </a:pPr>
            <a:endParaRPr/>
          </a:p>
        </p:txBody>
      </p:sp>
      <p:pic>
        <p:nvPicPr>
          <p:cNvPr id="309" name="Google Shape;309;p53"/>
          <p:cNvPicPr preferRelativeResize="0"/>
          <p:nvPr/>
        </p:nvPicPr>
        <p:blipFill>
          <a:blip r:embed="rId3">
            <a:alphaModFix/>
          </a:blip>
          <a:stretch>
            <a:fillRect/>
          </a:stretch>
        </p:blipFill>
        <p:spPr>
          <a:xfrm>
            <a:off x="1271525" y="1300000"/>
            <a:ext cx="5500792" cy="3184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4"/>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Outliers and missing values</a:t>
            </a:r>
            <a:endParaRPr/>
          </a:p>
        </p:txBody>
      </p:sp>
      <p:sp>
        <p:nvSpPr>
          <p:cNvPr id="315" name="Google Shape;315;p54"/>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found outliers in each of numerical variables, which are shown below</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We will not deal with the outliers in “Capital-gain” and “Capital-loss” as the majority data in these two variables are zero and the reason is probably these people did not do any investment. Then we believe it is not very necessary to consider these two numeric variables.</a:t>
            </a:r>
            <a:endParaRPr/>
          </a:p>
          <a:p>
            <a:pPr marL="0" lvl="0" indent="0" algn="l" rtl="0">
              <a:spcBef>
                <a:spcPts val="1600"/>
              </a:spcBef>
              <a:spcAft>
                <a:spcPts val="0"/>
              </a:spcAft>
              <a:buNone/>
            </a:pPr>
            <a:r>
              <a:rPr lang="en"/>
              <a:t>The way that we deal with outliers in “Age” and “Hours-per-week” is setting any higher outliers (&gt; Q3+1.5*IQR) to Q3+1.5IQR and setting any lower outliers (&lt; Q1-1.5*IQR) to Q1-1.5*IQR, rather than replacing all the outliers with the mean or median. To achieve this, we will not set these outliers to missing values here because we need to values to do comparison with IQR.</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16" name="Google Shape;316;p54"/>
          <p:cNvPicPr preferRelativeResize="0"/>
          <p:nvPr/>
        </p:nvPicPr>
        <p:blipFill>
          <a:blip r:embed="rId3">
            <a:alphaModFix/>
          </a:blip>
          <a:stretch>
            <a:fillRect/>
          </a:stretch>
        </p:blipFill>
        <p:spPr>
          <a:xfrm>
            <a:off x="3367075" y="2093292"/>
            <a:ext cx="2008188" cy="9286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5"/>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Categorical variables analysis</a:t>
            </a:r>
            <a:endParaRPr/>
          </a:p>
        </p:txBody>
      </p:sp>
      <p:sp>
        <p:nvSpPr>
          <p:cNvPr id="322" name="Google Shape;322;p55"/>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count the unique values of each categorical variables, including the missing values. </a:t>
            </a:r>
            <a:endParaRPr/>
          </a:p>
          <a:p>
            <a:pPr marL="0" lvl="0" indent="0" algn="l" rtl="0">
              <a:spcBef>
                <a:spcPts val="1600"/>
              </a:spcBef>
              <a:spcAft>
                <a:spcPts val="0"/>
              </a:spcAft>
              <a:buNone/>
            </a:pPr>
            <a:r>
              <a:rPr lang="en"/>
              <a:t>There are missing values in variables “workclass”, “occupation”, and “native-country”.</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And we also checked the factors in each variables to see if there is any unusual values existing. Fortunately, there are no unusual values in any of the categorical variables. </a:t>
            </a:r>
            <a:endParaRPr/>
          </a:p>
        </p:txBody>
      </p:sp>
      <p:pic>
        <p:nvPicPr>
          <p:cNvPr id="323" name="Google Shape;323;p55"/>
          <p:cNvPicPr preferRelativeResize="0"/>
          <p:nvPr/>
        </p:nvPicPr>
        <p:blipFill>
          <a:blip r:embed="rId3">
            <a:alphaModFix/>
          </a:blip>
          <a:stretch>
            <a:fillRect/>
          </a:stretch>
        </p:blipFill>
        <p:spPr>
          <a:xfrm>
            <a:off x="904288" y="2491042"/>
            <a:ext cx="6246813" cy="8175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6"/>
          <p:cNvSpPr txBox="1">
            <a:spLocks noGrp="1"/>
          </p:cNvSpPr>
          <p:nvPr>
            <p:ph type="title"/>
          </p:nvPr>
        </p:nvSpPr>
        <p:spPr>
          <a:xfrm>
            <a:off x="667500" y="255472"/>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Unusual value check (⅓)</a:t>
            </a:r>
            <a:endParaRPr/>
          </a:p>
          <a:p>
            <a:pPr marL="0" lvl="0" indent="0" algn="l" rtl="0">
              <a:spcBef>
                <a:spcPts val="0"/>
              </a:spcBef>
              <a:spcAft>
                <a:spcPts val="0"/>
              </a:spcAft>
              <a:buNone/>
            </a:pPr>
            <a:endParaRPr/>
          </a:p>
        </p:txBody>
      </p:sp>
      <p:pic>
        <p:nvPicPr>
          <p:cNvPr id="329" name="Google Shape;329;p56"/>
          <p:cNvPicPr preferRelativeResize="0"/>
          <p:nvPr/>
        </p:nvPicPr>
        <p:blipFill>
          <a:blip r:embed="rId3">
            <a:alphaModFix/>
          </a:blip>
          <a:stretch>
            <a:fillRect/>
          </a:stretch>
        </p:blipFill>
        <p:spPr>
          <a:xfrm>
            <a:off x="2415338" y="1130667"/>
            <a:ext cx="2087563" cy="1889125"/>
          </a:xfrm>
          <a:prstGeom prst="rect">
            <a:avLst/>
          </a:prstGeom>
          <a:noFill/>
          <a:ln>
            <a:noFill/>
          </a:ln>
        </p:spPr>
      </p:pic>
      <p:pic>
        <p:nvPicPr>
          <p:cNvPr id="330" name="Google Shape;330;p56"/>
          <p:cNvPicPr preferRelativeResize="0"/>
          <p:nvPr/>
        </p:nvPicPr>
        <p:blipFill>
          <a:blip r:embed="rId4">
            <a:alphaModFix/>
          </a:blip>
          <a:stretch>
            <a:fillRect/>
          </a:stretch>
        </p:blipFill>
        <p:spPr>
          <a:xfrm>
            <a:off x="4970650" y="1188056"/>
            <a:ext cx="1730375" cy="3190875"/>
          </a:xfrm>
          <a:prstGeom prst="rect">
            <a:avLst/>
          </a:prstGeom>
          <a:noFill/>
          <a:ln>
            <a:noFill/>
          </a:ln>
        </p:spPr>
      </p:pic>
      <p:pic>
        <p:nvPicPr>
          <p:cNvPr id="331" name="Google Shape;331;p56"/>
          <p:cNvPicPr preferRelativeResize="0"/>
          <p:nvPr/>
        </p:nvPicPr>
        <p:blipFill>
          <a:blip r:embed="rId5">
            <a:alphaModFix/>
          </a:blip>
          <a:stretch>
            <a:fillRect/>
          </a:stretch>
        </p:blipFill>
        <p:spPr>
          <a:xfrm>
            <a:off x="7047100" y="1188056"/>
            <a:ext cx="1349375" cy="3262313"/>
          </a:xfrm>
          <a:prstGeom prst="rect">
            <a:avLst/>
          </a:prstGeom>
          <a:noFill/>
          <a:ln>
            <a:noFill/>
          </a:ln>
        </p:spPr>
      </p:pic>
      <p:pic>
        <p:nvPicPr>
          <p:cNvPr id="332" name="Google Shape;332;p56"/>
          <p:cNvPicPr preferRelativeResize="0"/>
          <p:nvPr/>
        </p:nvPicPr>
        <p:blipFill>
          <a:blip r:embed="rId6">
            <a:alphaModFix/>
          </a:blip>
          <a:stretch>
            <a:fillRect/>
          </a:stretch>
        </p:blipFill>
        <p:spPr>
          <a:xfrm>
            <a:off x="305925" y="3208542"/>
            <a:ext cx="2397125" cy="1563688"/>
          </a:xfrm>
          <a:prstGeom prst="rect">
            <a:avLst/>
          </a:prstGeom>
          <a:noFill/>
          <a:ln>
            <a:noFill/>
          </a:ln>
        </p:spPr>
      </p:pic>
      <p:sp>
        <p:nvSpPr>
          <p:cNvPr id="333" name="Google Shape;333;p56"/>
          <p:cNvSpPr txBox="1"/>
          <p:nvPr/>
        </p:nvSpPr>
        <p:spPr>
          <a:xfrm>
            <a:off x="2415350" y="1130667"/>
            <a:ext cx="150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Workclass</a:t>
            </a:r>
            <a:endParaRPr>
              <a:latin typeface="Montserrat"/>
              <a:ea typeface="Montserrat"/>
              <a:cs typeface="Montserrat"/>
              <a:sym typeface="Montserrat"/>
            </a:endParaRPr>
          </a:p>
        </p:txBody>
      </p:sp>
      <p:sp>
        <p:nvSpPr>
          <p:cNvPr id="334" name="Google Shape;334;p56"/>
          <p:cNvSpPr txBox="1"/>
          <p:nvPr/>
        </p:nvSpPr>
        <p:spPr>
          <a:xfrm>
            <a:off x="305925" y="3208556"/>
            <a:ext cx="156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Marital-status</a:t>
            </a:r>
            <a:endParaRPr>
              <a:latin typeface="Montserrat"/>
              <a:ea typeface="Montserrat"/>
              <a:cs typeface="Montserrat"/>
              <a:sym typeface="Montserrat"/>
            </a:endParaRPr>
          </a:p>
        </p:txBody>
      </p:sp>
      <p:sp>
        <p:nvSpPr>
          <p:cNvPr id="335" name="Google Shape;335;p56"/>
          <p:cNvSpPr txBox="1"/>
          <p:nvPr/>
        </p:nvSpPr>
        <p:spPr>
          <a:xfrm>
            <a:off x="5103325" y="692056"/>
            <a:ext cx="135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Education</a:t>
            </a:r>
            <a:endParaRPr>
              <a:latin typeface="Montserrat"/>
              <a:ea typeface="Montserrat"/>
              <a:cs typeface="Montserrat"/>
              <a:sym typeface="Montserrat"/>
            </a:endParaRPr>
          </a:p>
        </p:txBody>
      </p:sp>
      <p:sp>
        <p:nvSpPr>
          <p:cNvPr id="336" name="Google Shape;336;p56"/>
          <p:cNvSpPr txBox="1"/>
          <p:nvPr/>
        </p:nvSpPr>
        <p:spPr>
          <a:xfrm>
            <a:off x="6951750" y="692056"/>
            <a:ext cx="164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Education-num</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7"/>
          <p:cNvSpPr txBox="1">
            <a:spLocks noGrp="1"/>
          </p:cNvSpPr>
          <p:nvPr>
            <p:ph type="title"/>
          </p:nvPr>
        </p:nvSpPr>
        <p:spPr>
          <a:xfrm>
            <a:off x="667500" y="277806"/>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Unusual value check (⅔)</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42" name="Google Shape;342;p57"/>
          <p:cNvPicPr preferRelativeResize="0"/>
          <p:nvPr/>
        </p:nvPicPr>
        <p:blipFill>
          <a:blip r:embed="rId3">
            <a:alphaModFix/>
          </a:blip>
          <a:stretch>
            <a:fillRect/>
          </a:stretch>
        </p:blipFill>
        <p:spPr>
          <a:xfrm>
            <a:off x="5076525" y="1293889"/>
            <a:ext cx="2063750" cy="3032125"/>
          </a:xfrm>
          <a:prstGeom prst="rect">
            <a:avLst/>
          </a:prstGeom>
          <a:noFill/>
          <a:ln>
            <a:noFill/>
          </a:ln>
        </p:spPr>
      </p:pic>
      <p:sp>
        <p:nvSpPr>
          <p:cNvPr id="343" name="Google Shape;343;p57"/>
          <p:cNvSpPr txBox="1"/>
          <p:nvPr/>
        </p:nvSpPr>
        <p:spPr>
          <a:xfrm>
            <a:off x="667500" y="1986028"/>
            <a:ext cx="12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pic>
        <p:nvPicPr>
          <p:cNvPr id="344" name="Google Shape;344;p57"/>
          <p:cNvPicPr preferRelativeResize="0"/>
          <p:nvPr/>
        </p:nvPicPr>
        <p:blipFill>
          <a:blip r:embed="rId4">
            <a:alphaModFix/>
          </a:blip>
          <a:stretch>
            <a:fillRect/>
          </a:stretch>
        </p:blipFill>
        <p:spPr>
          <a:xfrm>
            <a:off x="667500" y="1337139"/>
            <a:ext cx="3674187" cy="1420812"/>
          </a:xfrm>
          <a:prstGeom prst="rect">
            <a:avLst/>
          </a:prstGeom>
          <a:noFill/>
          <a:ln>
            <a:noFill/>
          </a:ln>
        </p:spPr>
      </p:pic>
      <p:sp>
        <p:nvSpPr>
          <p:cNvPr id="345" name="Google Shape;345;p57"/>
          <p:cNvSpPr txBox="1"/>
          <p:nvPr/>
        </p:nvSpPr>
        <p:spPr>
          <a:xfrm>
            <a:off x="1908725" y="1339444"/>
            <a:ext cx="182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Relationship</a:t>
            </a:r>
            <a:endParaRPr>
              <a:latin typeface="Montserrat"/>
              <a:ea typeface="Montserrat"/>
              <a:cs typeface="Montserrat"/>
              <a:sym typeface="Montserrat"/>
            </a:endParaRPr>
          </a:p>
        </p:txBody>
      </p:sp>
      <p:sp>
        <p:nvSpPr>
          <p:cNvPr id="346" name="Google Shape;346;p57"/>
          <p:cNvSpPr txBox="1"/>
          <p:nvPr/>
        </p:nvSpPr>
        <p:spPr>
          <a:xfrm>
            <a:off x="5076525" y="1293889"/>
            <a:ext cx="12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Occupation</a:t>
            </a:r>
            <a:endParaRPr>
              <a:latin typeface="Montserrat"/>
              <a:ea typeface="Montserrat"/>
              <a:cs typeface="Montserrat"/>
              <a:sym typeface="Montserrat"/>
            </a:endParaRPr>
          </a:p>
        </p:txBody>
      </p:sp>
      <p:pic>
        <p:nvPicPr>
          <p:cNvPr id="347" name="Google Shape;347;p57"/>
          <p:cNvPicPr preferRelativeResize="0"/>
          <p:nvPr/>
        </p:nvPicPr>
        <p:blipFill>
          <a:blip r:embed="rId5">
            <a:alphaModFix/>
          </a:blip>
          <a:stretch>
            <a:fillRect/>
          </a:stretch>
        </p:blipFill>
        <p:spPr>
          <a:xfrm>
            <a:off x="280600" y="3350542"/>
            <a:ext cx="2238375" cy="1135063"/>
          </a:xfrm>
          <a:prstGeom prst="rect">
            <a:avLst/>
          </a:prstGeom>
          <a:noFill/>
          <a:ln>
            <a:noFill/>
          </a:ln>
        </p:spPr>
      </p:pic>
      <p:sp>
        <p:nvSpPr>
          <p:cNvPr id="348" name="Google Shape;348;p57"/>
          <p:cNvSpPr txBox="1"/>
          <p:nvPr/>
        </p:nvSpPr>
        <p:spPr>
          <a:xfrm>
            <a:off x="381750" y="3350556"/>
            <a:ext cx="113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Race</a:t>
            </a:r>
            <a:endParaRPr>
              <a:latin typeface="Montserrat"/>
              <a:ea typeface="Montserrat"/>
              <a:cs typeface="Montserrat"/>
              <a:sym typeface="Montserrat"/>
            </a:endParaRPr>
          </a:p>
        </p:txBody>
      </p:sp>
      <p:pic>
        <p:nvPicPr>
          <p:cNvPr id="349" name="Google Shape;349;p57"/>
          <p:cNvPicPr preferRelativeResize="0"/>
          <p:nvPr/>
        </p:nvPicPr>
        <p:blipFill>
          <a:blip r:embed="rId6">
            <a:alphaModFix/>
          </a:blip>
          <a:stretch>
            <a:fillRect/>
          </a:stretch>
        </p:blipFill>
        <p:spPr>
          <a:xfrm>
            <a:off x="3292913" y="3795222"/>
            <a:ext cx="1214438" cy="619125"/>
          </a:xfrm>
          <a:prstGeom prst="rect">
            <a:avLst/>
          </a:prstGeom>
          <a:noFill/>
          <a:ln>
            <a:noFill/>
          </a:ln>
        </p:spPr>
      </p:pic>
      <p:sp>
        <p:nvSpPr>
          <p:cNvPr id="350" name="Google Shape;350;p57"/>
          <p:cNvSpPr txBox="1"/>
          <p:nvPr/>
        </p:nvSpPr>
        <p:spPr>
          <a:xfrm>
            <a:off x="3495088" y="3350556"/>
            <a:ext cx="10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Sex</a:t>
            </a:r>
            <a:endParaRPr>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667500" y="311306"/>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Unusual value check (3/3)</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356" name="Google Shape;356;p58"/>
          <p:cNvPicPr preferRelativeResize="0"/>
          <p:nvPr/>
        </p:nvPicPr>
        <p:blipFill>
          <a:blip r:embed="rId3">
            <a:alphaModFix/>
          </a:blip>
          <a:stretch>
            <a:fillRect/>
          </a:stretch>
        </p:blipFill>
        <p:spPr>
          <a:xfrm>
            <a:off x="336663" y="986042"/>
            <a:ext cx="2341563" cy="3230563"/>
          </a:xfrm>
          <a:prstGeom prst="rect">
            <a:avLst/>
          </a:prstGeom>
          <a:noFill/>
          <a:ln>
            <a:noFill/>
          </a:ln>
        </p:spPr>
      </p:pic>
      <p:pic>
        <p:nvPicPr>
          <p:cNvPr id="357" name="Google Shape;357;p58"/>
          <p:cNvPicPr preferRelativeResize="0"/>
          <p:nvPr/>
        </p:nvPicPr>
        <p:blipFill>
          <a:blip r:embed="rId4">
            <a:alphaModFix/>
          </a:blip>
          <a:stretch>
            <a:fillRect/>
          </a:stretch>
        </p:blipFill>
        <p:spPr>
          <a:xfrm>
            <a:off x="3187750" y="1589292"/>
            <a:ext cx="2151063" cy="2325688"/>
          </a:xfrm>
          <a:prstGeom prst="rect">
            <a:avLst/>
          </a:prstGeom>
          <a:noFill/>
          <a:ln>
            <a:noFill/>
          </a:ln>
        </p:spPr>
      </p:pic>
      <p:pic>
        <p:nvPicPr>
          <p:cNvPr id="358" name="Google Shape;358;p58"/>
          <p:cNvPicPr preferRelativeResize="0"/>
          <p:nvPr/>
        </p:nvPicPr>
        <p:blipFill>
          <a:blip r:embed="rId5">
            <a:alphaModFix/>
          </a:blip>
          <a:stretch>
            <a:fillRect/>
          </a:stretch>
        </p:blipFill>
        <p:spPr>
          <a:xfrm>
            <a:off x="5810225" y="1345875"/>
            <a:ext cx="2778125" cy="2690813"/>
          </a:xfrm>
          <a:prstGeom prst="rect">
            <a:avLst/>
          </a:prstGeom>
          <a:noFill/>
          <a:ln>
            <a:noFill/>
          </a:ln>
        </p:spPr>
      </p:pic>
      <p:sp>
        <p:nvSpPr>
          <p:cNvPr id="359" name="Google Shape;359;p58"/>
          <p:cNvSpPr txBox="1"/>
          <p:nvPr/>
        </p:nvSpPr>
        <p:spPr>
          <a:xfrm>
            <a:off x="3355325" y="993417"/>
            <a:ext cx="206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Native Country</a:t>
            </a:r>
            <a:endParaRPr>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9"/>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Missing value imputation - Age</a:t>
            </a:r>
            <a:endParaRPr/>
          </a:p>
        </p:txBody>
      </p:sp>
      <p:sp>
        <p:nvSpPr>
          <p:cNvPr id="365" name="Google Shape;365;p59"/>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Before</a:t>
            </a:r>
            <a:endParaRPr/>
          </a:p>
        </p:txBody>
      </p:sp>
      <p:pic>
        <p:nvPicPr>
          <p:cNvPr id="366" name="Google Shape;366;p59"/>
          <p:cNvPicPr preferRelativeResize="0"/>
          <p:nvPr/>
        </p:nvPicPr>
        <p:blipFill>
          <a:blip r:embed="rId3">
            <a:alphaModFix/>
          </a:blip>
          <a:stretch>
            <a:fillRect/>
          </a:stretch>
        </p:blipFill>
        <p:spPr>
          <a:xfrm>
            <a:off x="1511663" y="1758833"/>
            <a:ext cx="5100564" cy="26509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0"/>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Missing value imputation - Age</a:t>
            </a:r>
            <a:endParaRPr/>
          </a:p>
          <a:p>
            <a:pPr marL="0" lvl="0" indent="0" algn="l" rtl="0">
              <a:spcBef>
                <a:spcPts val="0"/>
              </a:spcBef>
              <a:spcAft>
                <a:spcPts val="0"/>
              </a:spcAft>
              <a:buNone/>
            </a:pPr>
            <a:endParaRPr/>
          </a:p>
        </p:txBody>
      </p:sp>
      <p:sp>
        <p:nvSpPr>
          <p:cNvPr id="372" name="Google Shape;372;p60"/>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After</a:t>
            </a:r>
            <a:endParaRPr/>
          </a:p>
        </p:txBody>
      </p:sp>
      <p:pic>
        <p:nvPicPr>
          <p:cNvPr id="373" name="Google Shape;373;p60"/>
          <p:cNvPicPr preferRelativeResize="0"/>
          <p:nvPr/>
        </p:nvPicPr>
        <p:blipFill>
          <a:blip r:embed="rId3">
            <a:alphaModFix/>
          </a:blip>
          <a:stretch>
            <a:fillRect/>
          </a:stretch>
        </p:blipFill>
        <p:spPr>
          <a:xfrm>
            <a:off x="1666709" y="1879747"/>
            <a:ext cx="5078646" cy="25602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Overview</a:t>
            </a:r>
            <a:endParaRPr/>
          </a:p>
          <a:p>
            <a:pPr marL="0" lvl="0" indent="0" algn="l" rtl="0">
              <a:spcBef>
                <a:spcPts val="0"/>
              </a:spcBef>
              <a:spcAft>
                <a:spcPts val="0"/>
              </a:spcAft>
              <a:buNone/>
            </a:pPr>
            <a:endParaRPr/>
          </a:p>
        </p:txBody>
      </p:sp>
      <p:sp>
        <p:nvSpPr>
          <p:cNvPr id="183" name="Google Shape;183;p34"/>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SzPts val="1000"/>
              <a:buChar char="●"/>
            </a:pPr>
            <a:r>
              <a:rPr lang="en"/>
              <a:t>The data we used came from a US Census Bureau database from 1994.</a:t>
            </a:r>
            <a:endParaRPr/>
          </a:p>
          <a:p>
            <a:pPr marL="457200" lvl="0" indent="-292100" algn="l" rtl="0">
              <a:spcBef>
                <a:spcPts val="0"/>
              </a:spcBef>
              <a:spcAft>
                <a:spcPts val="0"/>
              </a:spcAft>
              <a:buSzPts val="1000"/>
              <a:buChar char="●"/>
            </a:pPr>
            <a:r>
              <a:rPr lang="en"/>
              <a:t>It includes the attributes showing below:</a:t>
            </a:r>
            <a:endParaRPr/>
          </a:p>
          <a:p>
            <a:pPr marL="914400" lvl="1" indent="-292100" algn="l" rtl="0">
              <a:spcBef>
                <a:spcPts val="0"/>
              </a:spcBef>
              <a:spcAft>
                <a:spcPts val="0"/>
              </a:spcAft>
              <a:buSzPts val="1000"/>
              <a:buChar char="○"/>
            </a:pPr>
            <a:r>
              <a:rPr lang="en"/>
              <a:t>Age					</a:t>
            </a:r>
            <a:endParaRPr/>
          </a:p>
          <a:p>
            <a:pPr marL="914400" lvl="1" indent="-292100" algn="l" rtl="0">
              <a:spcBef>
                <a:spcPts val="0"/>
              </a:spcBef>
              <a:spcAft>
                <a:spcPts val="0"/>
              </a:spcAft>
              <a:buSzPts val="1000"/>
              <a:buChar char="○"/>
            </a:pPr>
            <a:r>
              <a:rPr lang="en"/>
              <a:t>Workclass</a:t>
            </a:r>
            <a:endParaRPr/>
          </a:p>
          <a:p>
            <a:pPr marL="914400" lvl="1" indent="-292100" algn="l" rtl="0">
              <a:spcBef>
                <a:spcPts val="0"/>
              </a:spcBef>
              <a:spcAft>
                <a:spcPts val="0"/>
              </a:spcAft>
              <a:buSzPts val="1000"/>
              <a:buChar char="○"/>
            </a:pPr>
            <a:r>
              <a:rPr lang="en"/>
              <a:t>Fnlwgt (the number of people in the population that each record represents)</a:t>
            </a:r>
            <a:endParaRPr/>
          </a:p>
          <a:p>
            <a:pPr marL="914400" lvl="1" indent="-292100" algn="l" rtl="0">
              <a:spcBef>
                <a:spcPts val="0"/>
              </a:spcBef>
              <a:spcAft>
                <a:spcPts val="0"/>
              </a:spcAft>
              <a:buSzPts val="1000"/>
              <a:buChar char="○"/>
            </a:pPr>
            <a:r>
              <a:rPr lang="en"/>
              <a:t>Education</a:t>
            </a:r>
            <a:endParaRPr/>
          </a:p>
          <a:p>
            <a:pPr marL="914400" lvl="1" indent="-292100" algn="l" rtl="0">
              <a:spcBef>
                <a:spcPts val="0"/>
              </a:spcBef>
              <a:spcAft>
                <a:spcPts val="0"/>
              </a:spcAft>
              <a:buSzPts val="1000"/>
              <a:buChar char="○"/>
            </a:pPr>
            <a:r>
              <a:rPr lang="en"/>
              <a:t>Education-num</a:t>
            </a:r>
            <a:endParaRPr/>
          </a:p>
          <a:p>
            <a:pPr marL="914400" lvl="1" indent="-292100" algn="l" rtl="0">
              <a:spcBef>
                <a:spcPts val="0"/>
              </a:spcBef>
              <a:spcAft>
                <a:spcPts val="0"/>
              </a:spcAft>
              <a:buSzPts val="1000"/>
              <a:buChar char="○"/>
            </a:pPr>
            <a:r>
              <a:rPr lang="en"/>
              <a:t>Marital-status</a:t>
            </a:r>
            <a:endParaRPr/>
          </a:p>
          <a:p>
            <a:pPr marL="914400" lvl="1" indent="-292100" algn="l" rtl="0">
              <a:spcBef>
                <a:spcPts val="0"/>
              </a:spcBef>
              <a:spcAft>
                <a:spcPts val="0"/>
              </a:spcAft>
              <a:buSzPts val="1000"/>
              <a:buChar char="○"/>
            </a:pPr>
            <a:r>
              <a:rPr lang="en"/>
              <a:t>Occupation</a:t>
            </a:r>
            <a:endParaRPr/>
          </a:p>
          <a:p>
            <a:pPr marL="914400" lvl="1" indent="-292100" algn="l" rtl="0">
              <a:spcBef>
                <a:spcPts val="0"/>
              </a:spcBef>
              <a:spcAft>
                <a:spcPts val="0"/>
              </a:spcAft>
              <a:buSzPts val="1000"/>
              <a:buChar char="○"/>
            </a:pPr>
            <a:r>
              <a:rPr lang="en"/>
              <a:t>Relationship</a:t>
            </a:r>
            <a:endParaRPr/>
          </a:p>
          <a:p>
            <a:pPr marL="914400" lvl="1" indent="-292100" algn="l" rtl="0">
              <a:spcBef>
                <a:spcPts val="0"/>
              </a:spcBef>
              <a:spcAft>
                <a:spcPts val="0"/>
              </a:spcAft>
              <a:buSzPts val="1000"/>
              <a:buChar char="○"/>
            </a:pPr>
            <a:r>
              <a:rPr lang="en"/>
              <a:t>Race</a:t>
            </a:r>
            <a:endParaRPr/>
          </a:p>
          <a:p>
            <a:pPr marL="914400" lvl="1" indent="-292100" algn="l" rtl="0">
              <a:spcBef>
                <a:spcPts val="0"/>
              </a:spcBef>
              <a:spcAft>
                <a:spcPts val="0"/>
              </a:spcAft>
              <a:buSzPts val="1000"/>
              <a:buChar char="○"/>
            </a:pPr>
            <a:r>
              <a:rPr lang="en"/>
              <a:t>Sex</a:t>
            </a:r>
            <a:endParaRPr/>
          </a:p>
          <a:p>
            <a:pPr marL="914400" lvl="1" indent="-292100" algn="l" rtl="0">
              <a:spcBef>
                <a:spcPts val="0"/>
              </a:spcBef>
              <a:spcAft>
                <a:spcPts val="0"/>
              </a:spcAft>
              <a:buSzPts val="1000"/>
              <a:buChar char="○"/>
            </a:pPr>
            <a:r>
              <a:rPr lang="en"/>
              <a:t>Capital-gain</a:t>
            </a:r>
            <a:endParaRPr/>
          </a:p>
          <a:p>
            <a:pPr marL="914400" lvl="1" indent="-292100" algn="l" rtl="0">
              <a:spcBef>
                <a:spcPts val="0"/>
              </a:spcBef>
              <a:spcAft>
                <a:spcPts val="0"/>
              </a:spcAft>
              <a:buSzPts val="1000"/>
              <a:buChar char="○"/>
            </a:pPr>
            <a:r>
              <a:rPr lang="en"/>
              <a:t>Capital-loss</a:t>
            </a:r>
            <a:endParaRPr/>
          </a:p>
          <a:p>
            <a:pPr marL="914400" lvl="1" indent="-292100" algn="l" rtl="0">
              <a:spcBef>
                <a:spcPts val="0"/>
              </a:spcBef>
              <a:spcAft>
                <a:spcPts val="0"/>
              </a:spcAft>
              <a:buSzPts val="1000"/>
              <a:buChar char="○"/>
            </a:pPr>
            <a:r>
              <a:rPr lang="en"/>
              <a:t>Hours-per-week</a:t>
            </a:r>
            <a:endParaRPr/>
          </a:p>
          <a:p>
            <a:pPr marL="914400" lvl="1" indent="-292100" algn="l" rtl="0">
              <a:spcBef>
                <a:spcPts val="0"/>
              </a:spcBef>
              <a:spcAft>
                <a:spcPts val="0"/>
              </a:spcAft>
              <a:buSzPts val="1000"/>
              <a:buChar char="○"/>
            </a:pPr>
            <a:r>
              <a:rPr lang="en"/>
              <a:t>Native-country</a:t>
            </a:r>
            <a:endParaRPr/>
          </a:p>
          <a:p>
            <a:pPr marL="457200" lvl="0" indent="-292100" algn="l" rtl="0">
              <a:lnSpc>
                <a:spcPct val="115000"/>
              </a:lnSpc>
              <a:spcBef>
                <a:spcPts val="0"/>
              </a:spcBef>
              <a:spcAft>
                <a:spcPts val="0"/>
              </a:spcAft>
              <a:buSzPts val="1000"/>
              <a:buChar char="●"/>
            </a:pPr>
            <a:r>
              <a:rPr lang="en"/>
              <a:t>We're aiming for a household with an annual income of $50,000 or more as our direct marketing campaign's target.</a:t>
            </a:r>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1"/>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Missing value imputation - Hours per week</a:t>
            </a:r>
            <a:endParaRPr/>
          </a:p>
          <a:p>
            <a:pPr marL="0" lvl="0" indent="0" algn="l" rtl="0">
              <a:spcBef>
                <a:spcPts val="0"/>
              </a:spcBef>
              <a:spcAft>
                <a:spcPts val="0"/>
              </a:spcAft>
              <a:buNone/>
            </a:pPr>
            <a:endParaRPr/>
          </a:p>
        </p:txBody>
      </p:sp>
      <p:sp>
        <p:nvSpPr>
          <p:cNvPr id="379" name="Google Shape;379;p61"/>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Before</a:t>
            </a:r>
            <a:endParaRPr/>
          </a:p>
        </p:txBody>
      </p:sp>
      <p:pic>
        <p:nvPicPr>
          <p:cNvPr id="380" name="Google Shape;380;p61"/>
          <p:cNvPicPr preferRelativeResize="0"/>
          <p:nvPr/>
        </p:nvPicPr>
        <p:blipFill>
          <a:blip r:embed="rId3">
            <a:alphaModFix/>
          </a:blip>
          <a:stretch>
            <a:fillRect/>
          </a:stretch>
        </p:blipFill>
        <p:spPr>
          <a:xfrm>
            <a:off x="1522188" y="1749500"/>
            <a:ext cx="5083021" cy="265797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Missing value imputation - Hours per week</a:t>
            </a:r>
            <a:endParaRPr/>
          </a:p>
          <a:p>
            <a:pPr marL="0" lvl="0" indent="0" algn="l" rtl="0">
              <a:spcBef>
                <a:spcPts val="0"/>
              </a:spcBef>
              <a:spcAft>
                <a:spcPts val="0"/>
              </a:spcAft>
              <a:buNone/>
            </a:pPr>
            <a:endParaRPr/>
          </a:p>
        </p:txBody>
      </p:sp>
      <p:sp>
        <p:nvSpPr>
          <p:cNvPr id="386" name="Google Shape;386;p62"/>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After</a:t>
            </a:r>
            <a:endParaRPr/>
          </a:p>
        </p:txBody>
      </p:sp>
      <p:pic>
        <p:nvPicPr>
          <p:cNvPr id="387" name="Google Shape;387;p62"/>
          <p:cNvPicPr preferRelativeResize="0"/>
          <p:nvPr/>
        </p:nvPicPr>
        <p:blipFill>
          <a:blip r:embed="rId3">
            <a:alphaModFix/>
          </a:blip>
          <a:stretch>
            <a:fillRect/>
          </a:stretch>
        </p:blipFill>
        <p:spPr>
          <a:xfrm>
            <a:off x="1390250" y="1741250"/>
            <a:ext cx="5302916" cy="26641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3"/>
          <p:cNvSpPr txBox="1">
            <a:spLocks noGrp="1"/>
          </p:cNvSpPr>
          <p:nvPr>
            <p:ph type="title"/>
          </p:nvPr>
        </p:nvSpPr>
        <p:spPr>
          <a:xfrm>
            <a:off x="667500" y="344806"/>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Categorical Variables - Workclass </a:t>
            </a:r>
            <a:endParaRPr/>
          </a:p>
        </p:txBody>
      </p:sp>
      <p:pic>
        <p:nvPicPr>
          <p:cNvPr id="393" name="Google Shape;393;p63"/>
          <p:cNvPicPr preferRelativeResize="0"/>
          <p:nvPr/>
        </p:nvPicPr>
        <p:blipFill>
          <a:blip r:embed="rId3">
            <a:alphaModFix/>
          </a:blip>
          <a:stretch>
            <a:fillRect/>
          </a:stretch>
        </p:blipFill>
        <p:spPr>
          <a:xfrm>
            <a:off x="1335450" y="1233583"/>
            <a:ext cx="5394250" cy="31225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4"/>
          <p:cNvSpPr txBox="1">
            <a:spLocks noGrp="1"/>
          </p:cNvSpPr>
          <p:nvPr>
            <p:ph type="title"/>
          </p:nvPr>
        </p:nvSpPr>
        <p:spPr>
          <a:xfrm>
            <a:off x="667500" y="322444"/>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Categorical Variables - Education</a:t>
            </a:r>
            <a:endParaRPr sz="1400" b="0">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p>
        </p:txBody>
      </p:sp>
      <p:pic>
        <p:nvPicPr>
          <p:cNvPr id="399" name="Google Shape;399;p64"/>
          <p:cNvPicPr preferRelativeResize="0"/>
          <p:nvPr/>
        </p:nvPicPr>
        <p:blipFill>
          <a:blip r:embed="rId3">
            <a:alphaModFix/>
          </a:blip>
          <a:stretch>
            <a:fillRect/>
          </a:stretch>
        </p:blipFill>
        <p:spPr>
          <a:xfrm>
            <a:off x="1028550" y="987444"/>
            <a:ext cx="5905746" cy="34186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5"/>
          <p:cNvSpPr txBox="1">
            <a:spLocks noGrp="1"/>
          </p:cNvSpPr>
          <p:nvPr>
            <p:ph type="title"/>
          </p:nvPr>
        </p:nvSpPr>
        <p:spPr>
          <a:xfrm>
            <a:off x="667500" y="333639"/>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Categorical Variables - Marital Status</a:t>
            </a:r>
            <a:endParaRPr/>
          </a:p>
          <a:p>
            <a:pPr marL="0" lvl="0" indent="0" algn="ctr" rtl="0">
              <a:spcBef>
                <a:spcPts val="0"/>
              </a:spcBef>
              <a:spcAft>
                <a:spcPts val="0"/>
              </a:spcAft>
              <a:buClr>
                <a:schemeClr val="dk1"/>
              </a:buClr>
              <a:buSzPts val="1100"/>
              <a:buFont typeface="Arial"/>
              <a:buNone/>
            </a:pPr>
            <a:r>
              <a:rPr lang="en"/>
              <a:t> </a:t>
            </a:r>
            <a:endParaRPr/>
          </a:p>
        </p:txBody>
      </p:sp>
      <p:pic>
        <p:nvPicPr>
          <p:cNvPr id="405" name="Google Shape;405;p65"/>
          <p:cNvPicPr preferRelativeResize="0"/>
          <p:nvPr/>
        </p:nvPicPr>
        <p:blipFill>
          <a:blip r:embed="rId3">
            <a:alphaModFix/>
          </a:blip>
          <a:stretch>
            <a:fillRect/>
          </a:stretch>
        </p:blipFill>
        <p:spPr>
          <a:xfrm>
            <a:off x="1821600" y="1406806"/>
            <a:ext cx="5500792" cy="3184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6"/>
          <p:cNvSpPr txBox="1">
            <a:spLocks noGrp="1"/>
          </p:cNvSpPr>
          <p:nvPr>
            <p:ph type="title"/>
          </p:nvPr>
        </p:nvSpPr>
        <p:spPr>
          <a:xfrm>
            <a:off x="667500" y="333611"/>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Categorical Variables - Occupation</a:t>
            </a:r>
            <a:endParaRPr/>
          </a:p>
          <a:p>
            <a:pPr marL="0" lvl="0" indent="0" algn="ctr"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None/>
            </a:pPr>
            <a:endParaRPr/>
          </a:p>
        </p:txBody>
      </p:sp>
      <p:pic>
        <p:nvPicPr>
          <p:cNvPr id="411" name="Google Shape;411;p66"/>
          <p:cNvPicPr preferRelativeResize="0"/>
          <p:nvPr/>
        </p:nvPicPr>
        <p:blipFill>
          <a:blip r:embed="rId3">
            <a:alphaModFix/>
          </a:blip>
          <a:stretch>
            <a:fillRect/>
          </a:stretch>
        </p:blipFill>
        <p:spPr>
          <a:xfrm>
            <a:off x="1037238" y="1009778"/>
            <a:ext cx="5891279" cy="341029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7"/>
          <p:cNvSpPr txBox="1">
            <a:spLocks noGrp="1"/>
          </p:cNvSpPr>
          <p:nvPr>
            <p:ph type="title"/>
          </p:nvPr>
        </p:nvSpPr>
        <p:spPr>
          <a:xfrm>
            <a:off x="667500" y="300139"/>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Categorical Variables - Relationships</a:t>
            </a:r>
            <a:endParaRPr/>
          </a:p>
          <a:p>
            <a:pPr marL="0" lvl="0" indent="0" algn="l" rtl="0">
              <a:spcBef>
                <a:spcPts val="0"/>
              </a:spcBef>
              <a:spcAft>
                <a:spcPts val="0"/>
              </a:spcAft>
              <a:buNone/>
            </a:pPr>
            <a:endParaRPr/>
          </a:p>
        </p:txBody>
      </p:sp>
      <p:pic>
        <p:nvPicPr>
          <p:cNvPr id="417" name="Google Shape;417;p67"/>
          <p:cNvPicPr preferRelativeResize="0"/>
          <p:nvPr/>
        </p:nvPicPr>
        <p:blipFill>
          <a:blip r:embed="rId3">
            <a:alphaModFix/>
          </a:blip>
          <a:stretch>
            <a:fillRect/>
          </a:stretch>
        </p:blipFill>
        <p:spPr>
          <a:xfrm>
            <a:off x="1271525" y="1188389"/>
            <a:ext cx="5500792" cy="3184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667500" y="322444"/>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Categorical Variables - Race</a:t>
            </a:r>
            <a:endParaRPr/>
          </a:p>
          <a:p>
            <a:pPr marL="0" lvl="0" indent="0" algn="ctr"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None/>
            </a:pPr>
            <a:endParaRPr/>
          </a:p>
        </p:txBody>
      </p:sp>
      <p:pic>
        <p:nvPicPr>
          <p:cNvPr id="423" name="Google Shape;423;p68"/>
          <p:cNvPicPr preferRelativeResize="0"/>
          <p:nvPr/>
        </p:nvPicPr>
        <p:blipFill>
          <a:blip r:embed="rId3">
            <a:alphaModFix/>
          </a:blip>
          <a:stretch>
            <a:fillRect/>
          </a:stretch>
        </p:blipFill>
        <p:spPr>
          <a:xfrm>
            <a:off x="1028550" y="1020917"/>
            <a:ext cx="5905746" cy="341866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9"/>
          <p:cNvSpPr txBox="1">
            <a:spLocks noGrp="1"/>
          </p:cNvSpPr>
          <p:nvPr>
            <p:ph type="title"/>
          </p:nvPr>
        </p:nvSpPr>
        <p:spPr>
          <a:xfrm>
            <a:off x="667500" y="177361"/>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Categorical Variables - Sex</a:t>
            </a:r>
            <a:endParaRPr/>
          </a:p>
          <a:p>
            <a:pPr marL="0" lvl="0" indent="0" algn="ctr"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429" name="Google Shape;429;p69"/>
          <p:cNvPicPr preferRelativeResize="0"/>
          <p:nvPr/>
        </p:nvPicPr>
        <p:blipFill>
          <a:blip r:embed="rId3">
            <a:alphaModFix/>
          </a:blip>
          <a:stretch>
            <a:fillRect/>
          </a:stretch>
        </p:blipFill>
        <p:spPr>
          <a:xfrm>
            <a:off x="1089313" y="1099083"/>
            <a:ext cx="5804473" cy="336004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0"/>
          <p:cNvSpPr txBox="1">
            <a:spLocks noGrp="1"/>
          </p:cNvSpPr>
          <p:nvPr>
            <p:ph type="title"/>
          </p:nvPr>
        </p:nvSpPr>
        <p:spPr>
          <a:xfrm>
            <a:off x="667500" y="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Categorical Variables - Native Countries </a:t>
            </a:r>
            <a:endParaRPr/>
          </a:p>
          <a:p>
            <a:pPr marL="0" lvl="0" indent="0" algn="l" rtl="0">
              <a:spcBef>
                <a:spcPts val="0"/>
              </a:spcBef>
              <a:spcAft>
                <a:spcPts val="0"/>
              </a:spcAft>
              <a:buNone/>
            </a:pPr>
            <a:endParaRPr/>
          </a:p>
        </p:txBody>
      </p:sp>
      <p:pic>
        <p:nvPicPr>
          <p:cNvPr id="435" name="Google Shape;435;p70"/>
          <p:cNvPicPr preferRelativeResize="0"/>
          <p:nvPr/>
        </p:nvPicPr>
        <p:blipFill>
          <a:blip r:embed="rId3">
            <a:alphaModFix/>
          </a:blip>
          <a:stretch>
            <a:fillRect/>
          </a:stretch>
        </p:blipFill>
        <p:spPr>
          <a:xfrm>
            <a:off x="924450" y="944722"/>
            <a:ext cx="6079256" cy="35191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Summary </a:t>
            </a:r>
            <a:endParaRPr/>
          </a:p>
        </p:txBody>
      </p:sp>
      <p:sp>
        <p:nvSpPr>
          <p:cNvPr id="189" name="Google Shape;189;p35"/>
          <p:cNvSpPr txBox="1">
            <a:spLocks noGrp="1"/>
          </p:cNvSpPr>
          <p:nvPr>
            <p:ph type="body" idx="1"/>
          </p:nvPr>
        </p:nvSpPr>
        <p:spPr>
          <a:xfrm>
            <a:off x="667500" y="1337139"/>
            <a:ext cx="8092800" cy="3956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500"/>
              <a:t>Tested Models: Naive Bayes , Logistic Regression , Decision Tree, Random Forest</a:t>
            </a:r>
            <a:endParaRPr sz="1500"/>
          </a:p>
        </p:txBody>
      </p:sp>
      <p:pic>
        <p:nvPicPr>
          <p:cNvPr id="190" name="Google Shape;190;p35"/>
          <p:cNvPicPr preferRelativeResize="0"/>
          <p:nvPr/>
        </p:nvPicPr>
        <p:blipFill>
          <a:blip r:embed="rId3">
            <a:alphaModFix/>
          </a:blip>
          <a:stretch>
            <a:fillRect/>
          </a:stretch>
        </p:blipFill>
        <p:spPr>
          <a:xfrm>
            <a:off x="308350" y="1807300"/>
            <a:ext cx="5159951" cy="3311525"/>
          </a:xfrm>
          <a:prstGeom prst="rect">
            <a:avLst/>
          </a:prstGeom>
          <a:noFill/>
          <a:ln>
            <a:noFill/>
          </a:ln>
        </p:spPr>
      </p:pic>
      <p:sp>
        <p:nvSpPr>
          <p:cNvPr id="191" name="Google Shape;191;p35"/>
          <p:cNvSpPr txBox="1"/>
          <p:nvPr/>
        </p:nvSpPr>
        <p:spPr>
          <a:xfrm>
            <a:off x="5735575" y="1862250"/>
            <a:ext cx="32070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We chose Random Forest Classifier as the best performing algorithm to predict the income exceeding 50K</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One of the main metrics used to decide the optimal  model was Accuracy rate. </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Random forest’s Model’s Accuracy score is 96%(approximately) </a:t>
            </a:r>
            <a:endParaRPr>
              <a:solidFill>
                <a:schemeClr val="lt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1"/>
          <p:cNvSpPr txBox="1">
            <a:spLocks noGrp="1"/>
          </p:cNvSpPr>
          <p:nvPr>
            <p:ph type="title"/>
          </p:nvPr>
        </p:nvSpPr>
        <p:spPr>
          <a:xfrm>
            <a:off x="667500" y="277806"/>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Diagrams for Numeric Variables - Hours Per Week-  (2/2) </a:t>
            </a:r>
            <a:endParaRPr/>
          </a:p>
        </p:txBody>
      </p:sp>
      <p:pic>
        <p:nvPicPr>
          <p:cNvPr id="441" name="Google Shape;441;p71"/>
          <p:cNvPicPr preferRelativeResize="0"/>
          <p:nvPr/>
        </p:nvPicPr>
        <p:blipFill>
          <a:blip r:embed="rId3">
            <a:alphaModFix/>
          </a:blip>
          <a:stretch>
            <a:fillRect/>
          </a:stretch>
        </p:blipFill>
        <p:spPr>
          <a:xfrm>
            <a:off x="819900" y="1285889"/>
            <a:ext cx="7464476" cy="42823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2"/>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 vs Income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47" name="Google Shape;447;p72"/>
          <p:cNvPicPr preferRelativeResize="0"/>
          <p:nvPr/>
        </p:nvPicPr>
        <p:blipFill>
          <a:blip r:embed="rId3">
            <a:alphaModFix/>
          </a:blip>
          <a:stretch>
            <a:fillRect/>
          </a:stretch>
        </p:blipFill>
        <p:spPr>
          <a:xfrm>
            <a:off x="1450600" y="1357900"/>
            <a:ext cx="6195450" cy="4000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73"/>
          <p:cNvPicPr preferRelativeResize="0"/>
          <p:nvPr/>
        </p:nvPicPr>
        <p:blipFill>
          <a:blip r:embed="rId3">
            <a:alphaModFix/>
          </a:blip>
          <a:stretch>
            <a:fillRect/>
          </a:stretch>
        </p:blipFill>
        <p:spPr>
          <a:xfrm>
            <a:off x="2513200" y="1022425"/>
            <a:ext cx="3815950" cy="4037000"/>
          </a:xfrm>
          <a:prstGeom prst="rect">
            <a:avLst/>
          </a:prstGeom>
          <a:noFill/>
          <a:ln>
            <a:noFill/>
          </a:ln>
        </p:spPr>
      </p:pic>
      <p:sp>
        <p:nvSpPr>
          <p:cNvPr id="453" name="Google Shape;453;p73"/>
          <p:cNvSpPr txBox="1">
            <a:spLocks noGrp="1"/>
          </p:cNvSpPr>
          <p:nvPr>
            <p:ph type="title"/>
          </p:nvPr>
        </p:nvSpPr>
        <p:spPr>
          <a:xfrm>
            <a:off x="516675" y="259675"/>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Overview of our Modelling Approach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4"/>
          <p:cNvSpPr txBox="1">
            <a:spLocks noGrp="1"/>
          </p:cNvSpPr>
          <p:nvPr>
            <p:ph type="title"/>
          </p:nvPr>
        </p:nvSpPr>
        <p:spPr>
          <a:xfrm>
            <a:off x="516675" y="259675"/>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Classification Models Used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59" name="Google Shape;459;p74"/>
          <p:cNvSpPr txBox="1">
            <a:spLocks noGrp="1"/>
          </p:cNvSpPr>
          <p:nvPr>
            <p:ph type="title"/>
          </p:nvPr>
        </p:nvSpPr>
        <p:spPr>
          <a:xfrm>
            <a:off x="516675" y="13674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Naive Bayes Classifier</a:t>
            </a:r>
            <a:endParaRPr/>
          </a:p>
          <a:p>
            <a:pPr marL="0" lvl="0" indent="0" algn="l" rtl="0">
              <a:spcBef>
                <a:spcPts val="0"/>
              </a:spcBef>
              <a:spcAft>
                <a:spcPts val="0"/>
              </a:spcAft>
              <a:buNone/>
            </a:pPr>
            <a:endParaRPr/>
          </a:p>
          <a:p>
            <a:pPr marL="0" lvl="0" indent="0" algn="l" rtl="0">
              <a:spcBef>
                <a:spcPts val="0"/>
              </a:spcBef>
              <a:spcAft>
                <a:spcPts val="0"/>
              </a:spcAft>
              <a:buNone/>
            </a:pPr>
            <a:r>
              <a:rPr lang="en"/>
              <a:t>Logistic Regression Classifier</a:t>
            </a:r>
            <a:endParaRPr/>
          </a:p>
          <a:p>
            <a:pPr marL="0" lvl="0" indent="0" algn="l" rtl="0">
              <a:spcBef>
                <a:spcPts val="0"/>
              </a:spcBef>
              <a:spcAft>
                <a:spcPts val="0"/>
              </a:spcAft>
              <a:buNone/>
            </a:pPr>
            <a:endParaRPr/>
          </a:p>
          <a:p>
            <a:pPr marL="0" lvl="0" indent="0" algn="l" rtl="0">
              <a:spcBef>
                <a:spcPts val="0"/>
              </a:spcBef>
              <a:spcAft>
                <a:spcPts val="0"/>
              </a:spcAft>
              <a:buNone/>
            </a:pPr>
            <a:r>
              <a:rPr lang="en"/>
              <a:t>Decision tree Classifier</a:t>
            </a:r>
            <a:endParaRPr/>
          </a:p>
          <a:p>
            <a:pPr marL="0" lvl="0" indent="0" algn="l" rtl="0">
              <a:spcBef>
                <a:spcPts val="0"/>
              </a:spcBef>
              <a:spcAft>
                <a:spcPts val="0"/>
              </a:spcAft>
              <a:buNone/>
            </a:pPr>
            <a:endParaRPr/>
          </a:p>
          <a:p>
            <a:pPr marL="0" lvl="0" indent="0" algn="l" rtl="0">
              <a:spcBef>
                <a:spcPts val="0"/>
              </a:spcBef>
              <a:spcAft>
                <a:spcPts val="0"/>
              </a:spcAft>
              <a:buNone/>
            </a:pPr>
            <a:r>
              <a:rPr lang="en"/>
              <a:t>Random Forest Classifier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5"/>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Naive Bayes Model: Confusion Matrix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65" name="Google Shape;465;p75"/>
          <p:cNvPicPr preferRelativeResize="0"/>
          <p:nvPr/>
        </p:nvPicPr>
        <p:blipFill>
          <a:blip r:embed="rId3">
            <a:alphaModFix/>
          </a:blip>
          <a:stretch>
            <a:fillRect/>
          </a:stretch>
        </p:blipFill>
        <p:spPr>
          <a:xfrm>
            <a:off x="1860588" y="1358775"/>
            <a:ext cx="5422825" cy="3684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6"/>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Naive Bayes Model: ROC Curve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71" name="Google Shape;471;p76"/>
          <p:cNvPicPr preferRelativeResize="0"/>
          <p:nvPr/>
        </p:nvPicPr>
        <p:blipFill>
          <a:blip r:embed="rId3">
            <a:alphaModFix/>
          </a:blip>
          <a:stretch>
            <a:fillRect/>
          </a:stretch>
        </p:blipFill>
        <p:spPr>
          <a:xfrm>
            <a:off x="2233675" y="1334475"/>
            <a:ext cx="4965525" cy="3576200"/>
          </a:xfrm>
          <a:prstGeom prst="rect">
            <a:avLst/>
          </a:prstGeom>
          <a:noFill/>
          <a:ln>
            <a:noFill/>
          </a:ln>
        </p:spPr>
      </p:pic>
      <p:sp>
        <p:nvSpPr>
          <p:cNvPr id="472" name="Google Shape;472;p76"/>
          <p:cNvSpPr txBox="1"/>
          <p:nvPr/>
        </p:nvSpPr>
        <p:spPr>
          <a:xfrm>
            <a:off x="2878075" y="5016050"/>
            <a:ext cx="450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AUC Score of Naive Bayes Model is 0.808</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7"/>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Naive Bayes Model:  Other Performance Metrics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78" name="Google Shape;478;p77"/>
          <p:cNvPicPr preferRelativeResize="0"/>
          <p:nvPr/>
        </p:nvPicPr>
        <p:blipFill rotWithShape="1">
          <a:blip r:embed="rId3">
            <a:alphaModFix/>
          </a:blip>
          <a:srcRect l="27415" t="38369" r="36653" b="35947"/>
          <a:stretch/>
        </p:blipFill>
        <p:spPr>
          <a:xfrm>
            <a:off x="1025775" y="1593200"/>
            <a:ext cx="7565174" cy="3278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8"/>
          <p:cNvSpPr txBox="1">
            <a:spLocks noGrp="1"/>
          </p:cNvSpPr>
          <p:nvPr>
            <p:ph type="title"/>
          </p:nvPr>
        </p:nvSpPr>
        <p:spPr>
          <a:xfrm>
            <a:off x="1025775" y="260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Logistic Regression  Model</a:t>
            </a:r>
            <a:endParaRPr/>
          </a:p>
          <a:p>
            <a:pPr marL="0" lvl="0" indent="0" algn="l" rtl="0">
              <a:spcBef>
                <a:spcPts val="0"/>
              </a:spcBef>
              <a:spcAft>
                <a:spcPts val="0"/>
              </a:spcAft>
              <a:buNone/>
            </a:pPr>
            <a:endParaRPr/>
          </a:p>
        </p:txBody>
      </p:sp>
      <p:pic>
        <p:nvPicPr>
          <p:cNvPr id="484" name="Google Shape;484;p78"/>
          <p:cNvPicPr preferRelativeResize="0"/>
          <p:nvPr/>
        </p:nvPicPr>
        <p:blipFill rotWithShape="1">
          <a:blip r:embed="rId3">
            <a:alphaModFix/>
          </a:blip>
          <a:srcRect l="25998" t="32724" r="11021" b="16555"/>
          <a:stretch/>
        </p:blipFill>
        <p:spPr>
          <a:xfrm>
            <a:off x="1102138" y="969950"/>
            <a:ext cx="7656264" cy="3468212"/>
          </a:xfrm>
          <a:prstGeom prst="rect">
            <a:avLst/>
          </a:prstGeom>
          <a:noFill/>
          <a:ln>
            <a:noFill/>
          </a:ln>
        </p:spPr>
      </p:pic>
      <p:sp>
        <p:nvSpPr>
          <p:cNvPr id="485" name="Google Shape;485;p78"/>
          <p:cNvSpPr txBox="1">
            <a:spLocks noGrp="1"/>
          </p:cNvSpPr>
          <p:nvPr>
            <p:ph type="title"/>
          </p:nvPr>
        </p:nvSpPr>
        <p:spPr>
          <a:xfrm>
            <a:off x="287800" y="4651250"/>
            <a:ext cx="8649600" cy="3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0"/>
              <a:t>From the above logistic regression results, we can infer that age and hours-per-week variables can be considered to reject the null hypothesis as p-values of these variables are less than 0.05. This means that these variables are relevant in making a prediction</a:t>
            </a:r>
            <a:endParaRPr sz="1600" b="0"/>
          </a:p>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9"/>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Logistic Regression Model: Confusion Matrix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91" name="Google Shape;491;p79"/>
          <p:cNvPicPr preferRelativeResize="0"/>
          <p:nvPr/>
        </p:nvPicPr>
        <p:blipFill>
          <a:blip r:embed="rId3">
            <a:alphaModFix/>
          </a:blip>
          <a:stretch>
            <a:fillRect/>
          </a:stretch>
        </p:blipFill>
        <p:spPr>
          <a:xfrm>
            <a:off x="2652225" y="1505100"/>
            <a:ext cx="4556100" cy="3045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0"/>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Logistic Regression Model: ROC Curve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97" name="Google Shape;497;p80"/>
          <p:cNvPicPr preferRelativeResize="0"/>
          <p:nvPr/>
        </p:nvPicPr>
        <p:blipFill>
          <a:blip r:embed="rId3">
            <a:alphaModFix/>
          </a:blip>
          <a:stretch>
            <a:fillRect/>
          </a:stretch>
        </p:blipFill>
        <p:spPr>
          <a:xfrm>
            <a:off x="2241475" y="1283325"/>
            <a:ext cx="4661050" cy="3356925"/>
          </a:xfrm>
          <a:prstGeom prst="rect">
            <a:avLst/>
          </a:prstGeom>
          <a:noFill/>
          <a:ln>
            <a:noFill/>
          </a:ln>
        </p:spPr>
      </p:pic>
      <p:sp>
        <p:nvSpPr>
          <p:cNvPr id="498" name="Google Shape;498;p80"/>
          <p:cNvSpPr txBox="1"/>
          <p:nvPr/>
        </p:nvSpPr>
        <p:spPr>
          <a:xfrm>
            <a:off x="2425800" y="4809725"/>
            <a:ext cx="5447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AUC Score of Logistic Regression Model is 0.887</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from Model</a:t>
            </a:r>
            <a:endParaRPr/>
          </a:p>
        </p:txBody>
      </p:sp>
      <p:sp>
        <p:nvSpPr>
          <p:cNvPr id="197" name="Google Shape;197;p36"/>
          <p:cNvSpPr txBox="1">
            <a:spLocks noGrp="1"/>
          </p:cNvSpPr>
          <p:nvPr>
            <p:ph type="body" idx="1"/>
          </p:nvPr>
        </p:nvSpPr>
        <p:spPr>
          <a:xfrm>
            <a:off x="6064225" y="1892200"/>
            <a:ext cx="2956500" cy="395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According to our model, Exec management and Prof services, Marital status civ spouse,education:bachelors, education:,, hours per week, age are the top most important features to predict income over 50K.</a:t>
            </a:r>
            <a:endParaRPr sz="1400"/>
          </a:p>
        </p:txBody>
      </p:sp>
      <p:pic>
        <p:nvPicPr>
          <p:cNvPr id="198" name="Google Shape;198;p36"/>
          <p:cNvPicPr preferRelativeResize="0"/>
          <p:nvPr/>
        </p:nvPicPr>
        <p:blipFill rotWithShape="1">
          <a:blip r:embed="rId3">
            <a:alphaModFix/>
          </a:blip>
          <a:srcRect t="30089"/>
          <a:stretch/>
        </p:blipFill>
        <p:spPr>
          <a:xfrm>
            <a:off x="152400" y="1521250"/>
            <a:ext cx="5788725" cy="3535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81"/>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Logistic Regression Model:  Other Performance Metrics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04" name="Google Shape;504;p81"/>
          <p:cNvPicPr preferRelativeResize="0"/>
          <p:nvPr/>
        </p:nvPicPr>
        <p:blipFill rotWithShape="1">
          <a:blip r:embed="rId3">
            <a:alphaModFix/>
          </a:blip>
          <a:srcRect l="27611" t="40862" r="32015" b="35690"/>
          <a:stretch/>
        </p:blipFill>
        <p:spPr>
          <a:xfrm>
            <a:off x="904525" y="1665150"/>
            <a:ext cx="7708699" cy="30630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2"/>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Decision Tree Model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10" name="Google Shape;510;p82"/>
          <p:cNvPicPr preferRelativeResize="0"/>
          <p:nvPr/>
        </p:nvPicPr>
        <p:blipFill>
          <a:blip r:embed="rId3">
            <a:alphaModFix/>
          </a:blip>
          <a:stretch>
            <a:fillRect/>
          </a:stretch>
        </p:blipFill>
        <p:spPr>
          <a:xfrm>
            <a:off x="1616425" y="1307375"/>
            <a:ext cx="6627700" cy="3297526"/>
          </a:xfrm>
          <a:prstGeom prst="rect">
            <a:avLst/>
          </a:prstGeom>
          <a:noFill/>
          <a:ln>
            <a:noFill/>
          </a:ln>
        </p:spPr>
      </p:pic>
      <p:sp>
        <p:nvSpPr>
          <p:cNvPr id="511" name="Google Shape;511;p82"/>
          <p:cNvSpPr txBox="1">
            <a:spLocks noGrp="1"/>
          </p:cNvSpPr>
          <p:nvPr>
            <p:ph type="title"/>
          </p:nvPr>
        </p:nvSpPr>
        <p:spPr>
          <a:xfrm>
            <a:off x="265200" y="4798425"/>
            <a:ext cx="86136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0"/>
              <a:t>From the above graph, we have decided that variables like </a:t>
            </a:r>
            <a:r>
              <a:rPr lang="en" sz="1600" b="0">
                <a:latin typeface="Montserrat"/>
                <a:ea typeface="Montserrat"/>
                <a:cs typeface="Montserrat"/>
                <a:sym typeface="Montserrat"/>
              </a:rPr>
              <a:t>Exec management and Prof services, Marital status civ spouse,education:bachelors, education:,, hours per week can be used for making decision rules</a:t>
            </a:r>
            <a:endParaRPr sz="1600" b="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3"/>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Decision Tree Model: Confusion Matrix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17" name="Google Shape;517;p83"/>
          <p:cNvPicPr preferRelativeResize="0"/>
          <p:nvPr/>
        </p:nvPicPr>
        <p:blipFill>
          <a:blip r:embed="rId3">
            <a:alphaModFix/>
          </a:blip>
          <a:stretch>
            <a:fillRect/>
          </a:stretch>
        </p:blipFill>
        <p:spPr>
          <a:xfrm>
            <a:off x="2626050" y="1676400"/>
            <a:ext cx="4658450" cy="3114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4"/>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Decision Tree Model: ROC Curve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3" name="Google Shape;523;p84"/>
          <p:cNvPicPr preferRelativeResize="0"/>
          <p:nvPr/>
        </p:nvPicPr>
        <p:blipFill>
          <a:blip r:embed="rId3">
            <a:alphaModFix/>
          </a:blip>
          <a:stretch>
            <a:fillRect/>
          </a:stretch>
        </p:blipFill>
        <p:spPr>
          <a:xfrm>
            <a:off x="2552513" y="1300375"/>
            <a:ext cx="4755525" cy="3424975"/>
          </a:xfrm>
          <a:prstGeom prst="rect">
            <a:avLst/>
          </a:prstGeom>
          <a:noFill/>
          <a:ln>
            <a:noFill/>
          </a:ln>
        </p:spPr>
      </p:pic>
      <p:sp>
        <p:nvSpPr>
          <p:cNvPr id="524" name="Google Shape;524;p84"/>
          <p:cNvSpPr txBox="1"/>
          <p:nvPr/>
        </p:nvSpPr>
        <p:spPr>
          <a:xfrm>
            <a:off x="2795850" y="4725350"/>
            <a:ext cx="5036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lt1"/>
                </a:solidFill>
              </a:rPr>
              <a:t>AUC Score of Decision Tree Model is 0.845</a:t>
            </a:r>
            <a:endParaRPr>
              <a:solidFill>
                <a:schemeClr val="lt1"/>
              </a:solidFill>
            </a:endParaRPr>
          </a:p>
        </p:txBody>
      </p:sp>
      <p:sp>
        <p:nvSpPr>
          <p:cNvPr id="525" name="Google Shape;525;p84"/>
          <p:cNvSpPr txBox="1"/>
          <p:nvPr/>
        </p:nvSpPr>
        <p:spPr>
          <a:xfrm>
            <a:off x="1870725" y="637275"/>
            <a:ext cx="73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5"/>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Decision Tree Model: Tree Plot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1" name="Google Shape;531;p85"/>
          <p:cNvPicPr preferRelativeResize="0"/>
          <p:nvPr/>
        </p:nvPicPr>
        <p:blipFill>
          <a:blip r:embed="rId3">
            <a:alphaModFix/>
          </a:blip>
          <a:stretch>
            <a:fillRect/>
          </a:stretch>
        </p:blipFill>
        <p:spPr>
          <a:xfrm>
            <a:off x="152400" y="1658625"/>
            <a:ext cx="8839199" cy="2981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6"/>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Decision Tree Model:  Other Performance Metrics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7" name="Google Shape;537;p86"/>
          <p:cNvPicPr preferRelativeResize="0"/>
          <p:nvPr/>
        </p:nvPicPr>
        <p:blipFill rotWithShape="1">
          <a:blip r:embed="rId3">
            <a:alphaModFix/>
          </a:blip>
          <a:srcRect l="27888" t="36160" r="32328" b="40045"/>
          <a:stretch/>
        </p:blipFill>
        <p:spPr>
          <a:xfrm>
            <a:off x="1233572" y="1737124"/>
            <a:ext cx="7393426" cy="24874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7"/>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Random Forest Model: Confusion Matrix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43" name="Google Shape;543;p87"/>
          <p:cNvPicPr preferRelativeResize="0"/>
          <p:nvPr/>
        </p:nvPicPr>
        <p:blipFill>
          <a:blip r:embed="rId3">
            <a:alphaModFix/>
          </a:blip>
          <a:stretch>
            <a:fillRect/>
          </a:stretch>
        </p:blipFill>
        <p:spPr>
          <a:xfrm>
            <a:off x="2483675" y="1591100"/>
            <a:ext cx="4893200" cy="32709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8"/>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Random Forest Model: ROC Curve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49" name="Google Shape;549;p88"/>
          <p:cNvPicPr preferRelativeResize="0"/>
          <p:nvPr/>
        </p:nvPicPr>
        <p:blipFill>
          <a:blip r:embed="rId3">
            <a:alphaModFix/>
          </a:blip>
          <a:stretch>
            <a:fillRect/>
          </a:stretch>
        </p:blipFill>
        <p:spPr>
          <a:xfrm>
            <a:off x="2569775" y="1533550"/>
            <a:ext cx="4373725" cy="3150000"/>
          </a:xfrm>
          <a:prstGeom prst="rect">
            <a:avLst/>
          </a:prstGeom>
          <a:noFill/>
          <a:ln>
            <a:noFill/>
          </a:ln>
        </p:spPr>
      </p:pic>
      <p:sp>
        <p:nvSpPr>
          <p:cNvPr id="550" name="Google Shape;550;p88"/>
          <p:cNvSpPr txBox="1"/>
          <p:nvPr/>
        </p:nvSpPr>
        <p:spPr>
          <a:xfrm>
            <a:off x="2569775" y="4810925"/>
            <a:ext cx="5860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lt1"/>
                </a:solidFill>
                <a:latin typeface="Montserrat"/>
                <a:ea typeface="Montserrat"/>
                <a:cs typeface="Montserrat"/>
                <a:sym typeface="Montserrat"/>
              </a:rPr>
              <a:t>The AUC Score for Random Forest Model is 0.994</a:t>
            </a:r>
            <a:endParaRPr sz="1500">
              <a:solidFill>
                <a:schemeClr val="lt1"/>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9"/>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Random Forest Model:  Other Performance Metrics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56" name="Google Shape;556;p89"/>
          <p:cNvPicPr preferRelativeResize="0"/>
          <p:nvPr/>
        </p:nvPicPr>
        <p:blipFill rotWithShape="1">
          <a:blip r:embed="rId3">
            <a:alphaModFix/>
          </a:blip>
          <a:srcRect l="27608" t="45173" r="36056" b="30902"/>
          <a:stretch/>
        </p:blipFill>
        <p:spPr>
          <a:xfrm>
            <a:off x="1025775" y="1576900"/>
            <a:ext cx="7690627" cy="3350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0"/>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Comparison of all Models: Accuracy score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62" name="Google Shape;562;p90"/>
          <p:cNvPicPr preferRelativeResize="0"/>
          <p:nvPr/>
        </p:nvPicPr>
        <p:blipFill>
          <a:blip r:embed="rId3">
            <a:alphaModFix/>
          </a:blip>
          <a:stretch>
            <a:fillRect/>
          </a:stretch>
        </p:blipFill>
        <p:spPr>
          <a:xfrm>
            <a:off x="1411300" y="1216225"/>
            <a:ext cx="7037943" cy="4296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667500" y="3448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of Marital Status on Income</a:t>
            </a:r>
            <a:endParaRPr/>
          </a:p>
        </p:txBody>
      </p:sp>
      <p:pic>
        <p:nvPicPr>
          <p:cNvPr id="204" name="Google Shape;204;p37"/>
          <p:cNvPicPr preferRelativeResize="0"/>
          <p:nvPr/>
        </p:nvPicPr>
        <p:blipFill>
          <a:blip r:embed="rId3">
            <a:alphaModFix/>
          </a:blip>
          <a:stretch>
            <a:fillRect/>
          </a:stretch>
        </p:blipFill>
        <p:spPr>
          <a:xfrm>
            <a:off x="3899825" y="1496125"/>
            <a:ext cx="4951723" cy="3035700"/>
          </a:xfrm>
          <a:prstGeom prst="rect">
            <a:avLst/>
          </a:prstGeom>
          <a:noFill/>
          <a:ln>
            <a:noFill/>
          </a:ln>
        </p:spPr>
      </p:pic>
      <p:sp>
        <p:nvSpPr>
          <p:cNvPr id="205" name="Google Shape;205;p37"/>
          <p:cNvSpPr txBox="1">
            <a:spLocks noGrp="1"/>
          </p:cNvSpPr>
          <p:nvPr>
            <p:ph type="body" idx="1"/>
          </p:nvPr>
        </p:nvSpPr>
        <p:spPr>
          <a:xfrm>
            <a:off x="0" y="924150"/>
            <a:ext cx="3899700" cy="39600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Char char="●"/>
            </a:pPr>
            <a:r>
              <a:rPr lang="en"/>
              <a:t>According to the analysis of the US Census, marital status is one of the most important factors  that  influences  someone's  earning potential.</a:t>
            </a:r>
            <a:endParaRPr/>
          </a:p>
          <a:p>
            <a:pPr marL="457200" lvl="0" indent="-292100" algn="l" rtl="0">
              <a:lnSpc>
                <a:spcPct val="115000"/>
              </a:lnSpc>
              <a:spcBef>
                <a:spcPts val="0"/>
              </a:spcBef>
              <a:spcAft>
                <a:spcPts val="0"/>
              </a:spcAft>
              <a:buSzPts val="1000"/>
              <a:buChar char="●"/>
            </a:pPr>
            <a:r>
              <a:rPr lang="en"/>
              <a:t>More specifically, of the six marital statuses included in our model, the group "Married-civ-spouse" has the largest percentage of those earning more than $50,000 as well as largest absolute numbers, comparing to other groups.</a:t>
            </a:r>
            <a:endParaRPr/>
          </a:p>
          <a:p>
            <a:pPr marL="457200" lvl="0" indent="-292100" algn="l" rtl="0">
              <a:lnSpc>
                <a:spcPct val="115000"/>
              </a:lnSpc>
              <a:spcBef>
                <a:spcPts val="0"/>
              </a:spcBef>
              <a:spcAft>
                <a:spcPts val="0"/>
              </a:spcAft>
              <a:buSzPts val="1000"/>
              <a:buChar char="●"/>
            </a:pPr>
            <a:r>
              <a:rPr lang="en"/>
              <a:t>Both the feature importances and the stacked bar chart on the right confirm our findings.</a:t>
            </a:r>
            <a:endParaRPr/>
          </a:p>
          <a:p>
            <a:pPr marL="457200" lvl="0" indent="-292100" algn="l" rtl="0">
              <a:lnSpc>
                <a:spcPct val="115000"/>
              </a:lnSpc>
              <a:spcBef>
                <a:spcPts val="0"/>
              </a:spcBef>
              <a:spcAft>
                <a:spcPts val="0"/>
              </a:spcAft>
              <a:buSzPts val="1000"/>
              <a:buChar char="●"/>
            </a:pPr>
            <a:r>
              <a:rPr lang="en"/>
              <a:t>The percentage of those earning more than $50,000 in each of the other groups is much lower which is also reflected in our model.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1"/>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Comparison of all Models: ROC plot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68" name="Google Shape;568;p91"/>
          <p:cNvPicPr preferRelativeResize="0"/>
          <p:nvPr/>
        </p:nvPicPr>
        <p:blipFill>
          <a:blip r:embed="rId3">
            <a:alphaModFix/>
          </a:blip>
          <a:stretch>
            <a:fillRect/>
          </a:stretch>
        </p:blipFill>
        <p:spPr>
          <a:xfrm>
            <a:off x="1210100" y="1113850"/>
            <a:ext cx="6993503" cy="42963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2"/>
          <p:cNvSpPr txBox="1">
            <a:spLocks noGrp="1"/>
          </p:cNvSpPr>
          <p:nvPr>
            <p:ph type="title"/>
          </p:nvPr>
        </p:nvSpPr>
        <p:spPr>
          <a:xfrm>
            <a:off x="1025775" y="617950"/>
            <a:ext cx="78090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Overall Comparison of all Models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574" name="Google Shape;574;p92"/>
          <p:cNvGraphicFramePr/>
          <p:nvPr/>
        </p:nvGraphicFramePr>
        <p:xfrm>
          <a:off x="152500" y="1495575"/>
          <a:ext cx="3000000" cy="3000000"/>
        </p:xfrm>
        <a:graphic>
          <a:graphicData uri="http://schemas.openxmlformats.org/drawingml/2006/table">
            <a:tbl>
              <a:tblPr>
                <a:noFill/>
                <a:tableStyleId>{E33BF0BF-96F8-4D0D-A22D-3F0F6A7F4B16}</a:tableStyleId>
              </a:tblPr>
              <a:tblGrid>
                <a:gridCol w="1227950">
                  <a:extLst>
                    <a:ext uri="{9D8B030D-6E8A-4147-A177-3AD203B41FA5}">
                      <a16:colId xmlns:a16="http://schemas.microsoft.com/office/drawing/2014/main" val="20000"/>
                    </a:ext>
                  </a:extLst>
                </a:gridCol>
                <a:gridCol w="1032975">
                  <a:extLst>
                    <a:ext uri="{9D8B030D-6E8A-4147-A177-3AD203B41FA5}">
                      <a16:colId xmlns:a16="http://schemas.microsoft.com/office/drawing/2014/main" val="20001"/>
                    </a:ext>
                  </a:extLst>
                </a:gridCol>
                <a:gridCol w="1087800">
                  <a:extLst>
                    <a:ext uri="{9D8B030D-6E8A-4147-A177-3AD203B41FA5}">
                      <a16:colId xmlns:a16="http://schemas.microsoft.com/office/drawing/2014/main" val="20002"/>
                    </a:ext>
                  </a:extLst>
                </a:gridCol>
                <a:gridCol w="1087850">
                  <a:extLst>
                    <a:ext uri="{9D8B030D-6E8A-4147-A177-3AD203B41FA5}">
                      <a16:colId xmlns:a16="http://schemas.microsoft.com/office/drawing/2014/main" val="20003"/>
                    </a:ext>
                  </a:extLst>
                </a:gridCol>
                <a:gridCol w="1087800">
                  <a:extLst>
                    <a:ext uri="{9D8B030D-6E8A-4147-A177-3AD203B41FA5}">
                      <a16:colId xmlns:a16="http://schemas.microsoft.com/office/drawing/2014/main" val="20004"/>
                    </a:ext>
                  </a:extLst>
                </a:gridCol>
                <a:gridCol w="1104875">
                  <a:extLst>
                    <a:ext uri="{9D8B030D-6E8A-4147-A177-3AD203B41FA5}">
                      <a16:colId xmlns:a16="http://schemas.microsoft.com/office/drawing/2014/main" val="20005"/>
                    </a:ext>
                  </a:extLst>
                </a:gridCol>
                <a:gridCol w="1104875">
                  <a:extLst>
                    <a:ext uri="{9D8B030D-6E8A-4147-A177-3AD203B41FA5}">
                      <a16:colId xmlns:a16="http://schemas.microsoft.com/office/drawing/2014/main" val="20006"/>
                    </a:ext>
                  </a:extLst>
                </a:gridCol>
                <a:gridCol w="1104875">
                  <a:extLst>
                    <a:ext uri="{9D8B030D-6E8A-4147-A177-3AD203B41FA5}">
                      <a16:colId xmlns:a16="http://schemas.microsoft.com/office/drawing/2014/main" val="20007"/>
                    </a:ext>
                  </a:extLst>
                </a:gridCol>
              </a:tblGrid>
              <a:tr h="822925">
                <a:tc>
                  <a:txBody>
                    <a:bodyPr/>
                    <a:lstStyle/>
                    <a:p>
                      <a:pPr marL="0" lvl="0" indent="0" algn="ctr" rtl="0">
                        <a:spcBef>
                          <a:spcPts val="0"/>
                        </a:spcBef>
                        <a:spcAft>
                          <a:spcPts val="0"/>
                        </a:spcAft>
                        <a:buNone/>
                      </a:pPr>
                      <a:r>
                        <a:rPr lang="en" b="1">
                          <a:solidFill>
                            <a:schemeClr val="accent1"/>
                          </a:solidFill>
                        </a:rPr>
                        <a:t>Models</a:t>
                      </a:r>
                      <a:endParaRPr b="1">
                        <a:solidFill>
                          <a:schemeClr val="accent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rPr>
                        <a:t>Accuracy</a:t>
                      </a:r>
                      <a:endParaRPr b="1">
                        <a:solidFill>
                          <a:schemeClr val="accent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rPr>
                        <a:t>Specificity</a:t>
                      </a:r>
                      <a:endParaRPr b="1">
                        <a:solidFill>
                          <a:schemeClr val="accent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rPr>
                        <a:t>Sensitivity</a:t>
                      </a:r>
                      <a:endParaRPr b="1">
                        <a:solidFill>
                          <a:schemeClr val="accent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rPr>
                        <a:t>Precision</a:t>
                      </a:r>
                      <a:endParaRPr b="1">
                        <a:solidFill>
                          <a:schemeClr val="accent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rPr>
                        <a:t>F-Score</a:t>
                      </a:r>
                      <a:endParaRPr b="1">
                        <a:solidFill>
                          <a:schemeClr val="accent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rPr>
                        <a:t>Error Rate</a:t>
                      </a:r>
                      <a:endParaRPr b="1">
                        <a:solidFill>
                          <a:schemeClr val="accent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rPr>
                        <a:t>AUC Score</a:t>
                      </a:r>
                      <a:endParaRPr b="1">
                        <a:solidFill>
                          <a:schemeClr val="accent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b="1">
                          <a:solidFill>
                            <a:schemeClr val="dk1"/>
                          </a:solidFill>
                        </a:rPr>
                        <a:t>Naive Bayes</a:t>
                      </a:r>
                      <a:endParaRPr b="1">
                        <a:solidFill>
                          <a:schemeClr val="dk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0.60</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0.93</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980000"/>
                          </a:solidFill>
                        </a:rPr>
                        <a:t>0.92</a:t>
                      </a:r>
                      <a:endParaRPr b="1">
                        <a:solidFill>
                          <a:srgbClr val="980000"/>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rgbClr val="980000"/>
                          </a:solidFill>
                        </a:rPr>
                        <a:t>0.96</a:t>
                      </a:r>
                      <a:endParaRPr b="1">
                        <a:solidFill>
                          <a:srgbClr val="980000"/>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accent5"/>
                          </a:solidFill>
                        </a:rPr>
                        <a:t>0.65</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0.40</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0.808</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b="1">
                          <a:solidFill>
                            <a:schemeClr val="dk1"/>
                          </a:solidFill>
                        </a:rPr>
                        <a:t>Logistic Regression</a:t>
                      </a:r>
                      <a:endParaRPr b="1">
                        <a:solidFill>
                          <a:schemeClr val="dk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0.84</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0.56</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0.56</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0.69</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0.62</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0.164</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0.887</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b="1">
                          <a:solidFill>
                            <a:schemeClr val="dk1"/>
                          </a:solidFill>
                        </a:rPr>
                        <a:t>Decision Tree</a:t>
                      </a:r>
                      <a:endParaRPr b="1">
                        <a:solidFill>
                          <a:schemeClr val="dk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0.82</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0.50</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0.56</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0.67</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0.57</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5"/>
                          </a:solidFill>
                        </a:rPr>
                        <a:t>0.164</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980000"/>
                          </a:solidFill>
                        </a:rPr>
                        <a:t>0.994</a:t>
                      </a:r>
                      <a:endParaRPr b="1">
                        <a:solidFill>
                          <a:srgbClr val="980000"/>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None/>
                      </a:pPr>
                      <a:r>
                        <a:rPr lang="en" b="1">
                          <a:solidFill>
                            <a:schemeClr val="dk1"/>
                          </a:solidFill>
                        </a:rPr>
                        <a:t>Random Forest</a:t>
                      </a:r>
                      <a:endParaRPr b="1">
                        <a:solidFill>
                          <a:schemeClr val="dk1"/>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980000"/>
                          </a:solidFill>
                        </a:rPr>
                        <a:t>0.96</a:t>
                      </a:r>
                      <a:endParaRPr b="1">
                        <a:solidFill>
                          <a:srgbClr val="980000"/>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b="1">
                          <a:solidFill>
                            <a:srgbClr val="980000"/>
                          </a:solidFill>
                        </a:rPr>
                        <a:t>0.90</a:t>
                      </a:r>
                      <a:endParaRPr b="1">
                        <a:solidFill>
                          <a:srgbClr val="980000"/>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solidFill>
                            <a:schemeClr val="accent5"/>
                          </a:solidFill>
                        </a:rPr>
                        <a:t>0.56</a:t>
                      </a:r>
                      <a:endParaRPr>
                        <a:solidFill>
                          <a:schemeClr val="accent5"/>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980000"/>
                          </a:solidFill>
                        </a:rPr>
                        <a:t>0.92</a:t>
                      </a:r>
                      <a:endParaRPr b="1">
                        <a:solidFill>
                          <a:srgbClr val="980000"/>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rgbClr val="980000"/>
                          </a:solidFill>
                        </a:rPr>
                        <a:t>0.91</a:t>
                      </a:r>
                      <a:endParaRPr b="1">
                        <a:solidFill>
                          <a:srgbClr val="980000"/>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rgbClr val="980000"/>
                          </a:solidFill>
                        </a:rPr>
                        <a:t>0.165</a:t>
                      </a:r>
                      <a:endParaRPr b="1">
                        <a:solidFill>
                          <a:srgbClr val="980000"/>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rgbClr val="980000"/>
                          </a:solidFill>
                        </a:rPr>
                        <a:t>0.994</a:t>
                      </a:r>
                      <a:endParaRPr b="1">
                        <a:solidFill>
                          <a:srgbClr val="980000"/>
                        </a:solidFill>
                      </a:endParaRPr>
                    </a:p>
                  </a:txBody>
                  <a:tcPr marL="91425" marR="91425" marT="91425" marB="9142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of Occupation on Income </a:t>
            </a:r>
            <a:endParaRPr/>
          </a:p>
        </p:txBody>
      </p:sp>
      <p:sp>
        <p:nvSpPr>
          <p:cNvPr id="211" name="Google Shape;211;p38"/>
          <p:cNvSpPr txBox="1">
            <a:spLocks noGrp="1"/>
          </p:cNvSpPr>
          <p:nvPr>
            <p:ph type="body" idx="1"/>
          </p:nvPr>
        </p:nvSpPr>
        <p:spPr>
          <a:xfrm>
            <a:off x="727200" y="1337150"/>
            <a:ext cx="4062600" cy="39600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Char char="●"/>
            </a:pPr>
            <a:r>
              <a:rPr lang="en"/>
              <a:t>Based off of our model one of the strongest indicators for someone making over $50,000 in the US is their job title</a:t>
            </a:r>
            <a:endParaRPr/>
          </a:p>
          <a:p>
            <a:pPr marL="457200" lvl="0" indent="-292100" algn="l" rtl="0">
              <a:lnSpc>
                <a:spcPct val="115000"/>
              </a:lnSpc>
              <a:spcBef>
                <a:spcPts val="0"/>
              </a:spcBef>
              <a:spcAft>
                <a:spcPts val="0"/>
              </a:spcAft>
              <a:buSzPts val="1000"/>
              <a:buChar char="●"/>
            </a:pPr>
            <a:r>
              <a:rPr lang="en"/>
              <a:t>More specifically the most important job titles for predicting one's income level is if they are an Executive/in Management or work in a job field under Professional Speciality (lawyer, accountant, engineer, Professor, etc) </a:t>
            </a:r>
            <a:endParaRPr/>
          </a:p>
          <a:p>
            <a:pPr marL="457200" lvl="0" indent="-292100" algn="l" rtl="0">
              <a:lnSpc>
                <a:spcPct val="115000"/>
              </a:lnSpc>
              <a:spcBef>
                <a:spcPts val="0"/>
              </a:spcBef>
              <a:spcAft>
                <a:spcPts val="0"/>
              </a:spcAft>
              <a:buSzPts val="1000"/>
              <a:buChar char="●"/>
            </a:pPr>
            <a:r>
              <a:rPr lang="en"/>
              <a:t>This is supported by the raw count of US residents as both Exec/Management and Professional Speciality rank 1 and 2 for income over $50,000</a:t>
            </a:r>
            <a:endParaRPr/>
          </a:p>
          <a:p>
            <a:pPr marL="457200" lvl="0" indent="-292100" algn="l" rtl="0">
              <a:lnSpc>
                <a:spcPct val="115000"/>
              </a:lnSpc>
              <a:spcBef>
                <a:spcPts val="0"/>
              </a:spcBef>
              <a:spcAft>
                <a:spcPts val="0"/>
              </a:spcAft>
              <a:buSzPts val="1000"/>
              <a:buChar char="●"/>
            </a:pPr>
            <a:r>
              <a:rPr lang="en"/>
              <a:t>Both Executive/Management and Professional Speciality also share the distinction of occupations that typically require a higher level of education </a:t>
            </a:r>
            <a:endParaRPr/>
          </a:p>
        </p:txBody>
      </p:sp>
      <p:pic>
        <p:nvPicPr>
          <p:cNvPr id="212" name="Google Shape;212;p38"/>
          <p:cNvPicPr preferRelativeResize="0"/>
          <p:nvPr/>
        </p:nvPicPr>
        <p:blipFill>
          <a:blip r:embed="rId3">
            <a:alphaModFix/>
          </a:blip>
          <a:stretch>
            <a:fillRect/>
          </a:stretch>
        </p:blipFill>
        <p:spPr>
          <a:xfrm>
            <a:off x="4789800" y="1759559"/>
            <a:ext cx="4062600" cy="31151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of Education on Income</a:t>
            </a:r>
            <a:endParaRPr/>
          </a:p>
        </p:txBody>
      </p:sp>
      <p:sp>
        <p:nvSpPr>
          <p:cNvPr id="218" name="Google Shape;218;p39"/>
          <p:cNvSpPr txBox="1">
            <a:spLocks noGrp="1"/>
          </p:cNvSpPr>
          <p:nvPr>
            <p:ph type="body" idx="1"/>
          </p:nvPr>
        </p:nvSpPr>
        <p:spPr>
          <a:xfrm>
            <a:off x="667500" y="1708400"/>
            <a:ext cx="4047900" cy="32139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Char char="●"/>
            </a:pPr>
            <a:r>
              <a:rPr lang="en"/>
              <a:t>One's level of education was shown to be an indicator of income level in the US</a:t>
            </a:r>
            <a:endParaRPr/>
          </a:p>
          <a:p>
            <a:pPr marL="457200" lvl="0" indent="-292100" algn="l" rtl="0">
              <a:lnSpc>
                <a:spcPct val="115000"/>
              </a:lnSpc>
              <a:spcBef>
                <a:spcPts val="0"/>
              </a:spcBef>
              <a:spcAft>
                <a:spcPts val="0"/>
              </a:spcAft>
              <a:buSzPts val="1000"/>
              <a:buChar char="●"/>
            </a:pPr>
            <a:r>
              <a:rPr lang="en"/>
              <a:t>Specifically our model showed that the completion of a Bachelor's degree and to a lesser extent a masters degree were predictors for income over $50,000.</a:t>
            </a:r>
            <a:endParaRPr/>
          </a:p>
          <a:p>
            <a:pPr marL="457200" lvl="0" indent="-292100" algn="l" rtl="0">
              <a:lnSpc>
                <a:spcPct val="115000"/>
              </a:lnSpc>
              <a:spcBef>
                <a:spcPts val="0"/>
              </a:spcBef>
              <a:spcAft>
                <a:spcPts val="0"/>
              </a:spcAft>
              <a:buSzPts val="1000"/>
              <a:buChar char="●"/>
            </a:pPr>
            <a:r>
              <a:rPr lang="en"/>
              <a:t>This is displayed in the accompanying graph that shows those with Bachelor degrees with the largest share of income &gt;$50,000</a:t>
            </a:r>
            <a:endParaRPr/>
          </a:p>
          <a:p>
            <a:pPr marL="457200" lvl="0" indent="-292100" algn="l" rtl="0">
              <a:lnSpc>
                <a:spcPct val="115000"/>
              </a:lnSpc>
              <a:spcBef>
                <a:spcPts val="0"/>
              </a:spcBef>
              <a:spcAft>
                <a:spcPts val="0"/>
              </a:spcAft>
              <a:buSzPts val="1000"/>
              <a:buChar char="●"/>
            </a:pPr>
            <a:r>
              <a:rPr lang="en"/>
              <a:t>While High school and some college have the next largest shares of income &gt;$50,000 our model shows that they are not indicators of a higher income.</a:t>
            </a:r>
            <a:endParaRPr/>
          </a:p>
          <a:p>
            <a:pPr marL="0" lvl="0" indent="0" algn="l" rtl="0">
              <a:spcBef>
                <a:spcPts val="1600"/>
              </a:spcBef>
              <a:spcAft>
                <a:spcPts val="1600"/>
              </a:spcAft>
              <a:buNone/>
            </a:pPr>
            <a:endParaRPr/>
          </a:p>
        </p:txBody>
      </p:sp>
      <p:pic>
        <p:nvPicPr>
          <p:cNvPr id="219" name="Google Shape;219;p39"/>
          <p:cNvPicPr preferRelativeResize="0"/>
          <p:nvPr/>
        </p:nvPicPr>
        <p:blipFill>
          <a:blip r:embed="rId3">
            <a:alphaModFix/>
          </a:blip>
          <a:stretch>
            <a:fillRect/>
          </a:stretch>
        </p:blipFill>
        <p:spPr>
          <a:xfrm>
            <a:off x="5028600" y="1337150"/>
            <a:ext cx="3901075" cy="395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0"/>
          <p:cNvSpPr txBox="1">
            <a:spLocks noGrp="1"/>
          </p:cNvSpPr>
          <p:nvPr>
            <p:ph type="title"/>
          </p:nvPr>
        </p:nvSpPr>
        <p:spPr>
          <a:xfrm>
            <a:off x="667500" y="635000"/>
            <a:ext cx="7809000" cy="4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 and Income </a:t>
            </a:r>
            <a:endParaRPr/>
          </a:p>
        </p:txBody>
      </p:sp>
      <p:sp>
        <p:nvSpPr>
          <p:cNvPr id="225" name="Google Shape;225;p40"/>
          <p:cNvSpPr txBox="1">
            <a:spLocks noGrp="1"/>
          </p:cNvSpPr>
          <p:nvPr>
            <p:ph type="body" idx="1"/>
          </p:nvPr>
        </p:nvSpPr>
        <p:spPr>
          <a:xfrm>
            <a:off x="667500" y="1169713"/>
            <a:ext cx="4062600" cy="39564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a:t>Based on our model, we able to say Age has a significant impact on one's income.</a:t>
            </a:r>
            <a:endParaRPr/>
          </a:p>
          <a:p>
            <a:pPr marL="457200" lvl="0" indent="-292100" algn="l" rtl="0">
              <a:spcBef>
                <a:spcPts val="0"/>
              </a:spcBef>
              <a:spcAft>
                <a:spcPts val="0"/>
              </a:spcAft>
              <a:buSzPts val="1000"/>
              <a:buChar char="●"/>
            </a:pPr>
            <a:r>
              <a:rPr lang="en"/>
              <a:t>From the line charts, both income group &lt;= $50,000 and income group &gt; $50,000 have an increasing trend at first and then goes down.</a:t>
            </a:r>
            <a:endParaRPr/>
          </a:p>
          <a:p>
            <a:pPr marL="457200" lvl="0" indent="-292100" algn="l" rtl="0">
              <a:spcBef>
                <a:spcPts val="0"/>
              </a:spcBef>
              <a:spcAft>
                <a:spcPts val="0"/>
              </a:spcAft>
              <a:buSzPts val="1000"/>
              <a:buChar char="●"/>
            </a:pPr>
            <a:r>
              <a:rPr lang="en"/>
              <a:t>This shows that as people age there is a  positive correlation with age and an increase in income.. </a:t>
            </a:r>
            <a:endParaRPr/>
          </a:p>
          <a:p>
            <a:pPr marL="457200" lvl="0" indent="-292100" algn="l" rtl="0">
              <a:spcBef>
                <a:spcPts val="0"/>
              </a:spcBef>
              <a:spcAft>
                <a:spcPts val="0"/>
              </a:spcAft>
              <a:buSzPts val="1000"/>
              <a:buChar char="●"/>
            </a:pPr>
            <a:r>
              <a:rPr lang="en"/>
              <a:t>It can be observed that for income group &lt;= $50k, main age group is between 25 years old  to 35 years old; and for income group &gt; $50k, main age group is between 35 years old to 50 years old.</a:t>
            </a:r>
            <a:endParaRPr/>
          </a:p>
          <a:p>
            <a:pPr marL="457200" lvl="0" indent="-292100" algn="l" rtl="0">
              <a:spcBef>
                <a:spcPts val="0"/>
              </a:spcBef>
              <a:spcAft>
                <a:spcPts val="0"/>
              </a:spcAft>
              <a:buSzPts val="1000"/>
              <a:buChar char="●"/>
            </a:pPr>
            <a:r>
              <a:rPr lang="en"/>
              <a:t>It also makes sense that once someone reaches retirement age that their income drops as they are only living off of retirement benefits, which is shown in our graph</a:t>
            </a:r>
            <a:endParaRPr/>
          </a:p>
        </p:txBody>
      </p:sp>
      <p:pic>
        <p:nvPicPr>
          <p:cNvPr id="226" name="Google Shape;226;p40"/>
          <p:cNvPicPr preferRelativeResize="0"/>
          <p:nvPr/>
        </p:nvPicPr>
        <p:blipFill>
          <a:blip r:embed="rId3">
            <a:alphaModFix/>
          </a:blip>
          <a:stretch>
            <a:fillRect/>
          </a:stretch>
        </p:blipFill>
        <p:spPr>
          <a:xfrm>
            <a:off x="4893675" y="1454300"/>
            <a:ext cx="3980225" cy="3387225"/>
          </a:xfrm>
          <a:prstGeom prst="rect">
            <a:avLst/>
          </a:prstGeom>
          <a:noFill/>
          <a:ln>
            <a:noFill/>
          </a:ln>
        </p:spPr>
      </p:pic>
    </p:spTree>
  </p:cSld>
  <p:clrMapOvr>
    <a:masterClrMapping/>
  </p:clrMapOvr>
</p:sld>
</file>

<file path=ppt/theme/theme1.xml><?xml version="1.0" encoding="utf-8"?>
<a:theme xmlns:a="http://schemas.openxmlformats.org/drawingml/2006/main" name="Minimalist Green Slides by Slidesgo">
  <a:themeElements>
    <a:clrScheme name="Simple Light">
      <a:dk1>
        <a:srgbClr val="000000"/>
      </a:dk1>
      <a:lt1>
        <a:srgbClr val="FFFFFF"/>
      </a:lt1>
      <a:dk2>
        <a:srgbClr val="A6BFA5"/>
      </a:dk2>
      <a:lt2>
        <a:srgbClr val="C9D8C8"/>
      </a:lt2>
      <a:accent1>
        <a:srgbClr val="161922"/>
      </a:accent1>
      <a:accent2>
        <a:srgbClr val="FFFFFF"/>
      </a:accent2>
      <a:accent3>
        <a:srgbClr val="A6BFA5"/>
      </a:accent3>
      <a:accent4>
        <a:srgbClr val="C9D8C8"/>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1939</Words>
  <Application>Microsoft Office PowerPoint</Application>
  <PresentationFormat>On-screen Show (16:10)</PresentationFormat>
  <Paragraphs>218</Paragraphs>
  <Slides>61</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Montserrat</vt:lpstr>
      <vt:lpstr>Playfair Display SemiBold</vt:lpstr>
      <vt:lpstr>Livvic</vt:lpstr>
      <vt:lpstr>Roboto Condensed Light</vt:lpstr>
      <vt:lpstr>Arial</vt:lpstr>
      <vt:lpstr>Playfair Display</vt:lpstr>
      <vt:lpstr>Minimalist Green Slides by Slidesgo</vt:lpstr>
      <vt:lpstr>Data Mining Project Presentation</vt:lpstr>
      <vt:lpstr>Executive Summary </vt:lpstr>
      <vt:lpstr>Data Overview </vt:lpstr>
      <vt:lpstr>Model Summary </vt:lpstr>
      <vt:lpstr>Insights from Model</vt:lpstr>
      <vt:lpstr>Effect of Marital Status on Income</vt:lpstr>
      <vt:lpstr>Effect of Occupation on Income </vt:lpstr>
      <vt:lpstr>Effect of Education on Income</vt:lpstr>
      <vt:lpstr>Age and Income </vt:lpstr>
      <vt:lpstr>Further Insights from Numerical Variables  </vt:lpstr>
      <vt:lpstr>Recommendations  </vt:lpstr>
      <vt:lpstr>Thank you  </vt:lpstr>
      <vt:lpstr>Appendix </vt:lpstr>
      <vt:lpstr>Observations Methodology </vt:lpstr>
      <vt:lpstr>Numerical vs. Categorical Variables  </vt:lpstr>
      <vt:lpstr>Statistics for Numeric Variables  </vt:lpstr>
      <vt:lpstr>Diagrams for Numeric Variables - Age (½) </vt:lpstr>
      <vt:lpstr>Diagrams for Numeric Variables - Age (2/2)  </vt:lpstr>
      <vt:lpstr>Diagrams for Numeric Variables  </vt:lpstr>
      <vt:lpstr>Diagrams for Numeric Variables  </vt:lpstr>
      <vt:lpstr>Diagrams for Numeric Variables: Hour Per Week</vt:lpstr>
      <vt:lpstr>Diagrams for Numeric Variables - Hours Per Week- (1/2)  </vt:lpstr>
      <vt:lpstr>Outliers and missing values</vt:lpstr>
      <vt:lpstr>Categorical variables analysis</vt:lpstr>
      <vt:lpstr>Unusual value check (⅓) </vt:lpstr>
      <vt:lpstr>Unusual value check (⅔)  </vt:lpstr>
      <vt:lpstr>Unusual value check (3/3)  </vt:lpstr>
      <vt:lpstr>Missing value imputation - Age</vt:lpstr>
      <vt:lpstr>Missing value imputation - Age </vt:lpstr>
      <vt:lpstr>Missing value imputation - Hours per week </vt:lpstr>
      <vt:lpstr>Missing value imputation - Hours per week </vt:lpstr>
      <vt:lpstr>Diagrams for Categorical Variables - Workclass </vt:lpstr>
      <vt:lpstr>Diagrams for Categorical Variables - Education </vt:lpstr>
      <vt:lpstr>Diagrams for Categorical Variables - Marital Status  </vt:lpstr>
      <vt:lpstr>Diagrams for Categorical Variables - Occupation   </vt:lpstr>
      <vt:lpstr>Diagrams for Categorical Variables - Relationships </vt:lpstr>
      <vt:lpstr>Diagrams for Categorical Variables - Race   </vt:lpstr>
      <vt:lpstr>Diagrams for Categorical Variables - Sex  </vt:lpstr>
      <vt:lpstr>Diagrams for Categorical Variables - Native Countries  </vt:lpstr>
      <vt:lpstr>Diagrams for Numeric Variables - Hours Per Week-  (2/2) </vt:lpstr>
      <vt:lpstr>Age vs Income   </vt:lpstr>
      <vt:lpstr>Overview of our Modelling Approach   </vt:lpstr>
      <vt:lpstr>Classification Models Used  </vt:lpstr>
      <vt:lpstr>Naive Bayes Model: Confusion Matrix  </vt:lpstr>
      <vt:lpstr>Naive Bayes Model: ROC Curve  </vt:lpstr>
      <vt:lpstr>Naive Bayes Model:  Other Performance Metrics  </vt:lpstr>
      <vt:lpstr>Logistic Regression  Model </vt:lpstr>
      <vt:lpstr>Logistic Regression Model: Confusion Matrix  </vt:lpstr>
      <vt:lpstr>Logistic Regression Model: ROC Curve  </vt:lpstr>
      <vt:lpstr>Logistic Regression Model:  Other Performance Metrics  </vt:lpstr>
      <vt:lpstr>Decision Tree Model  </vt:lpstr>
      <vt:lpstr>Decision Tree Model: Confusion Matrix  </vt:lpstr>
      <vt:lpstr>Decision Tree Model: ROC Curve  </vt:lpstr>
      <vt:lpstr>Decision Tree Model: Tree Plot  </vt:lpstr>
      <vt:lpstr>Decision Tree Model:  Other Performance Metrics  </vt:lpstr>
      <vt:lpstr>Random Forest Model: Confusion Matrix  </vt:lpstr>
      <vt:lpstr>Random Forest Model: ROC Curve  </vt:lpstr>
      <vt:lpstr>Random Forest Model:  Other Performance Metrics  </vt:lpstr>
      <vt:lpstr>Comparison of all Models: Accuracy score  </vt:lpstr>
      <vt:lpstr>Comparison of all Models: ROC plot  </vt:lpstr>
      <vt:lpstr>Overall Comparison of all Models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Project Presentation</dc:title>
  <cp:lastModifiedBy>Mora Reddy, Himasri</cp:lastModifiedBy>
  <cp:revision>1</cp:revision>
  <dcterms:modified xsi:type="dcterms:W3CDTF">2022-05-23T23:03:16Z</dcterms:modified>
</cp:coreProperties>
</file>